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8"/>
  </p:notesMasterIdLst>
  <p:sldIdLst>
    <p:sldId id="302" r:id="rId2"/>
    <p:sldId id="257" r:id="rId3"/>
    <p:sldId id="271" r:id="rId4"/>
    <p:sldId id="272" r:id="rId5"/>
    <p:sldId id="273" r:id="rId6"/>
    <p:sldId id="274" r:id="rId7"/>
    <p:sldId id="267" r:id="rId8"/>
    <p:sldId id="268" r:id="rId9"/>
    <p:sldId id="269" r:id="rId10"/>
    <p:sldId id="258" r:id="rId11"/>
    <p:sldId id="276" r:id="rId12"/>
    <p:sldId id="277" r:id="rId13"/>
    <p:sldId id="278" r:id="rId14"/>
    <p:sldId id="279" r:id="rId15"/>
    <p:sldId id="280" r:id="rId16"/>
    <p:sldId id="281" r:id="rId17"/>
    <p:sldId id="282" r:id="rId18"/>
    <p:sldId id="283" r:id="rId19"/>
    <p:sldId id="284" r:id="rId20"/>
    <p:sldId id="285" r:id="rId21"/>
    <p:sldId id="286" r:id="rId22"/>
    <p:sldId id="288" r:id="rId23"/>
    <p:sldId id="287" r:id="rId24"/>
    <p:sldId id="289" r:id="rId25"/>
    <p:sldId id="290" r:id="rId26"/>
    <p:sldId id="291" r:id="rId27"/>
    <p:sldId id="292" r:id="rId28"/>
    <p:sldId id="293" r:id="rId29"/>
    <p:sldId id="294" r:id="rId30"/>
    <p:sldId id="295" r:id="rId31"/>
    <p:sldId id="296" r:id="rId32"/>
    <p:sldId id="297" r:id="rId33"/>
    <p:sldId id="298" r:id="rId34"/>
    <p:sldId id="275" r:id="rId35"/>
    <p:sldId id="300" r:id="rId36"/>
    <p:sldId id="301" r:id="rId37"/>
    <p:sldId id="299" r:id="rId38"/>
    <p:sldId id="260" r:id="rId39"/>
    <p:sldId id="261" r:id="rId40"/>
    <p:sldId id="262" r:id="rId41"/>
    <p:sldId id="263" r:id="rId42"/>
    <p:sldId id="264" r:id="rId43"/>
    <p:sldId id="265" r:id="rId44"/>
    <p:sldId id="266" r:id="rId45"/>
    <p:sldId id="270" r:id="rId46"/>
    <p:sldId id="30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96761" autoAdjust="0"/>
  </p:normalViewPr>
  <p:slideViewPr>
    <p:cSldViewPr snapToGrid="0">
      <p:cViewPr varScale="1">
        <p:scale>
          <a:sx n="128" d="100"/>
          <a:sy n="128" d="100"/>
        </p:scale>
        <p:origin x="228" y="126"/>
      </p:cViewPr>
      <p:guideLst/>
    </p:cSldViewPr>
  </p:slideViewPr>
  <p:outlineViewPr>
    <p:cViewPr>
      <p:scale>
        <a:sx n="33" d="100"/>
        <a:sy n="33" d="100"/>
      </p:scale>
      <p:origin x="0" y="-829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7ECDF-5D90-45CC-95BB-F3D8F96DCA1D}" type="datetimeFigureOut">
              <a:rPr lang="tr-TR" smtClean="0"/>
              <a:t>10.04.2022</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E14BD-CAC3-46D9-BF2E-D903EDF062DA}" type="slidenum">
              <a:rPr lang="tr-TR" smtClean="0"/>
              <a:t>‹#›</a:t>
            </a:fld>
            <a:endParaRPr lang="tr-TR"/>
          </a:p>
        </p:txBody>
      </p:sp>
    </p:spTree>
    <p:extLst>
      <p:ext uri="{BB962C8B-B14F-4D97-AF65-F5344CB8AC3E}">
        <p14:creationId xmlns:p14="http://schemas.microsoft.com/office/powerpoint/2010/main" val="177833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EBE14BD-CAC3-46D9-BF2E-D903EDF062DA}" type="slidenum">
              <a:rPr lang="tr-TR" smtClean="0"/>
              <a:t>43</a:t>
            </a:fld>
            <a:endParaRPr lang="tr-TR"/>
          </a:p>
        </p:txBody>
      </p:sp>
    </p:spTree>
    <p:extLst>
      <p:ext uri="{BB962C8B-B14F-4D97-AF65-F5344CB8AC3E}">
        <p14:creationId xmlns:p14="http://schemas.microsoft.com/office/powerpoint/2010/main" val="416341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EBE14BD-CAC3-46D9-BF2E-D903EDF062DA}" type="slidenum">
              <a:rPr lang="tr-TR" smtClean="0"/>
              <a:t>44</a:t>
            </a:fld>
            <a:endParaRPr lang="tr-TR"/>
          </a:p>
        </p:txBody>
      </p:sp>
    </p:spTree>
    <p:extLst>
      <p:ext uri="{BB962C8B-B14F-4D97-AF65-F5344CB8AC3E}">
        <p14:creationId xmlns:p14="http://schemas.microsoft.com/office/powerpoint/2010/main" val="1161571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9EBE14BD-CAC3-46D9-BF2E-D903EDF062DA}" type="slidenum">
              <a:rPr lang="tr-TR" smtClean="0"/>
              <a:t>45</a:t>
            </a:fld>
            <a:endParaRPr lang="tr-TR"/>
          </a:p>
        </p:txBody>
      </p:sp>
    </p:spTree>
    <p:extLst>
      <p:ext uri="{BB962C8B-B14F-4D97-AF65-F5344CB8AC3E}">
        <p14:creationId xmlns:p14="http://schemas.microsoft.com/office/powerpoint/2010/main" val="891574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D3518A7-124D-4601-B2D5-77F80D872E86}" type="datetimeFigureOut">
              <a:rPr lang="en-US" smtClean="0"/>
              <a:t>4/10/2022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304509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172514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2379370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85142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896614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3518A7-124D-4601-B2D5-77F80D872E86}"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1426453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3518A7-124D-4601-B2D5-77F80D872E86}"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680015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518A7-124D-4601-B2D5-77F80D872E86}"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167510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518A7-124D-4601-B2D5-77F80D872E86}"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18275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3518A7-124D-4601-B2D5-77F80D872E86}"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1429505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3518A7-124D-4601-B2D5-77F80D872E86}"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222423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752992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3518A7-124D-4601-B2D5-77F80D872E86}"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288294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3518A7-124D-4601-B2D5-77F80D872E86}"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1449192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3518A7-124D-4601-B2D5-77F80D872E86}"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3530625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7069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3518A7-124D-4601-B2D5-77F80D872E86}"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65B1B-E384-4F3C-B8C0-F1C96F38B27B}" type="slidenum">
              <a:rPr lang="en-US" smtClean="0"/>
              <a:t>‹#›</a:t>
            </a:fld>
            <a:endParaRPr lang="en-US"/>
          </a:p>
        </p:txBody>
      </p:sp>
    </p:spTree>
    <p:extLst>
      <p:ext uri="{BB962C8B-B14F-4D97-AF65-F5344CB8AC3E}">
        <p14:creationId xmlns:p14="http://schemas.microsoft.com/office/powerpoint/2010/main" val="4137782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D3518A7-124D-4601-B2D5-77F80D872E86}" type="datetimeFigureOut">
              <a:rPr lang="en-US" smtClean="0"/>
              <a:t>4/10/2022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B65B1B-E384-4F3C-B8C0-F1C96F38B27B}" type="slidenum">
              <a:rPr lang="en-US" smtClean="0"/>
              <a:t>‹#›</a:t>
            </a:fld>
            <a:endParaRPr lang="en-US"/>
          </a:p>
        </p:txBody>
      </p:sp>
    </p:spTree>
    <p:extLst>
      <p:ext uri="{BB962C8B-B14F-4D97-AF65-F5344CB8AC3E}">
        <p14:creationId xmlns:p14="http://schemas.microsoft.com/office/powerpoint/2010/main" val="3154568947"/>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rridepp"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do.co/c/c1bf14de221f"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root@4*.101.**.181"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192.168.102.130:943/admi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1.1.1.1/" TargetMode="Externa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parrotsec.org/download/" TargetMode="Externa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hackertarget.com/nmap-online-port-scanner/"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ddons.mozilla.org/" TargetMode="External"/><Relationship Id="rId2" Type="http://schemas.openxmlformats.org/officeDocument/2006/relationships/hyperlink" Target="https://chrome.google.com/webstore/category/extensions"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4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Edward_Snowden" TargetMode="External"/><Relationship Id="rId3" Type="http://schemas.openxmlformats.org/officeDocument/2006/relationships/hyperlink" Target="https://wikipedia.org/wiki/UBlock_Origin" TargetMode="External"/><Relationship Id="rId7" Type="http://schemas.openxmlformats.org/officeDocument/2006/relationships/hyperlink" Target="https://en.wikipedia.org/wiki/The_Great_Hack" TargetMode="External"/><Relationship Id="rId2" Type="http://schemas.openxmlformats.org/officeDocument/2006/relationships/hyperlink" Target="https://en.wikipedia.org/wiki/Parrot_OS" TargetMode="External"/><Relationship Id="rId1" Type="http://schemas.openxmlformats.org/officeDocument/2006/relationships/slideLayout" Target="../slideLayouts/slideLayout2.xml"/><Relationship Id="rId6" Type="http://schemas.openxmlformats.org/officeDocument/2006/relationships/hyperlink" Target="https://www.milleni.com.tr/blog/teknik/proxy-nedir" TargetMode="External"/><Relationship Id="rId11" Type="http://schemas.openxmlformats.org/officeDocument/2006/relationships/hyperlink" Target="https://dnsdumpster.com/" TargetMode="External"/><Relationship Id="rId5" Type="http://schemas.openxmlformats.org/officeDocument/2006/relationships/hyperlink" Target="https://tr.wikipedia.org/wiki/NoScript" TargetMode="External"/><Relationship Id="rId10" Type="http://schemas.openxmlformats.org/officeDocument/2006/relationships/hyperlink" Target="https://hackertarget.com/nmap-online-port-scanner/" TargetMode="External"/><Relationship Id="rId4" Type="http://schemas.openxmlformats.org/officeDocument/2006/relationships/hyperlink" Target="https://tr.wikipedia.org/wiki/Ghostery" TargetMode="External"/><Relationship Id="rId9" Type="http://schemas.openxmlformats.org/officeDocument/2006/relationships/hyperlink" Target="https://en.wikipedia.org/wiki/Who_Am_I_(2014_fil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CB09-799F-46B5-B9AD-AA48556294B9}"/>
              </a:ext>
            </a:extLst>
          </p:cNvPr>
          <p:cNvSpPr>
            <a:spLocks noGrp="1"/>
          </p:cNvSpPr>
          <p:nvPr>
            <p:ph type="ctrTitle"/>
          </p:nvPr>
        </p:nvSpPr>
        <p:spPr>
          <a:xfrm>
            <a:off x="1700212" y="2382715"/>
            <a:ext cx="8791575" cy="1475154"/>
          </a:xfrm>
        </p:spPr>
        <p:txBody>
          <a:bodyPr/>
          <a:lstStyle/>
          <a:p>
            <a:pPr algn="ctr"/>
            <a:r>
              <a:rPr lang="en-US" b="1" dirty="0">
                <a:solidFill>
                  <a:schemeClr val="bg1"/>
                </a:solidFill>
              </a:rPr>
              <a:t>K</a:t>
            </a:r>
            <a:r>
              <a:rPr lang="tr-TR" b="1" dirty="0">
                <a:solidFill>
                  <a:schemeClr val="bg1"/>
                </a:solidFill>
              </a:rPr>
              <a:t>i</a:t>
            </a:r>
            <a:r>
              <a:rPr lang="en-US" b="1" dirty="0">
                <a:solidFill>
                  <a:schemeClr val="bg1"/>
                </a:solidFill>
              </a:rPr>
              <a:t>ş</a:t>
            </a:r>
            <a:r>
              <a:rPr lang="tr-TR" b="1" dirty="0">
                <a:solidFill>
                  <a:schemeClr val="bg1"/>
                </a:solidFill>
              </a:rPr>
              <a:t>isel</a:t>
            </a:r>
            <a:r>
              <a:rPr lang="en-US" b="1" dirty="0">
                <a:solidFill>
                  <a:schemeClr val="bg1"/>
                </a:solidFill>
              </a:rPr>
              <a:t> g</a:t>
            </a:r>
            <a:r>
              <a:rPr lang="tr-TR" b="1" dirty="0">
                <a:solidFill>
                  <a:schemeClr val="bg1"/>
                </a:solidFill>
              </a:rPr>
              <a:t>izli</a:t>
            </a:r>
            <a:r>
              <a:rPr lang="en-US" b="1" dirty="0">
                <a:solidFill>
                  <a:schemeClr val="bg1"/>
                </a:solidFill>
              </a:rPr>
              <a:t>l</a:t>
            </a:r>
            <a:r>
              <a:rPr lang="tr-TR" b="1" dirty="0">
                <a:solidFill>
                  <a:schemeClr val="bg1"/>
                </a:solidFill>
              </a:rPr>
              <a:t>i</a:t>
            </a:r>
            <a:r>
              <a:rPr lang="en-US" b="1" dirty="0">
                <a:solidFill>
                  <a:schemeClr val="bg1"/>
                </a:solidFill>
              </a:rPr>
              <a:t>ğ</a:t>
            </a:r>
            <a:r>
              <a:rPr lang="tr-TR" b="1" dirty="0">
                <a:solidFill>
                  <a:schemeClr val="bg1"/>
                </a:solidFill>
              </a:rPr>
              <a:t>i</a:t>
            </a:r>
            <a:r>
              <a:rPr lang="en-US" b="1" dirty="0">
                <a:solidFill>
                  <a:schemeClr val="bg1"/>
                </a:solidFill>
              </a:rPr>
              <a:t> </a:t>
            </a:r>
            <a:r>
              <a:rPr lang="tr-TR" b="1" dirty="0">
                <a:solidFill>
                  <a:schemeClr val="bg1"/>
                </a:solidFill>
              </a:rPr>
              <a:t>sağlamak</a:t>
            </a:r>
            <a:r>
              <a:rPr lang="en-US" b="1" dirty="0">
                <a:solidFill>
                  <a:schemeClr val="bg1"/>
                </a:solidFill>
              </a:rPr>
              <a:t> </a:t>
            </a:r>
            <a:r>
              <a:rPr lang="tr-TR" b="1" dirty="0">
                <a:solidFill>
                  <a:schemeClr val="bg1"/>
                </a:solidFill>
              </a:rPr>
              <a:t>i</a:t>
            </a:r>
            <a:r>
              <a:rPr lang="en-US" b="1" dirty="0">
                <a:solidFill>
                  <a:schemeClr val="bg1"/>
                </a:solidFill>
              </a:rPr>
              <a:t>ç</a:t>
            </a:r>
            <a:r>
              <a:rPr lang="tr-TR" b="1" dirty="0">
                <a:solidFill>
                  <a:schemeClr val="bg1"/>
                </a:solidFill>
              </a:rPr>
              <a:t>i</a:t>
            </a:r>
            <a:r>
              <a:rPr lang="en-US" b="1" dirty="0">
                <a:solidFill>
                  <a:schemeClr val="bg1"/>
                </a:solidFill>
              </a:rPr>
              <a:t>n </a:t>
            </a:r>
            <a:r>
              <a:rPr lang="tr-TR" b="1" dirty="0">
                <a:solidFill>
                  <a:schemeClr val="bg1"/>
                </a:solidFill>
              </a:rPr>
              <a:t>kullandığım</a:t>
            </a:r>
            <a:r>
              <a:rPr lang="en-US" b="1" dirty="0">
                <a:solidFill>
                  <a:schemeClr val="bg1"/>
                </a:solidFill>
              </a:rPr>
              <a:t> </a:t>
            </a:r>
            <a:r>
              <a:rPr lang="tr-TR" b="1" dirty="0">
                <a:solidFill>
                  <a:schemeClr val="bg1"/>
                </a:solidFill>
              </a:rPr>
              <a:t>araçlar</a:t>
            </a:r>
          </a:p>
        </p:txBody>
      </p:sp>
      <p:sp>
        <p:nvSpPr>
          <p:cNvPr id="3" name="Subtitle 2">
            <a:extLst>
              <a:ext uri="{FF2B5EF4-FFF2-40B4-BE49-F238E27FC236}">
                <a16:creationId xmlns:a16="http://schemas.microsoft.com/office/drawing/2014/main" id="{71AD1B84-997C-4AF0-B903-9B66DBE7A344}"/>
              </a:ext>
            </a:extLst>
          </p:cNvPr>
          <p:cNvSpPr>
            <a:spLocks noGrp="1"/>
          </p:cNvSpPr>
          <p:nvPr>
            <p:ph type="subTitle" idx="1"/>
          </p:nvPr>
        </p:nvSpPr>
        <p:spPr>
          <a:xfrm>
            <a:off x="1700209" y="4262457"/>
            <a:ext cx="8791575" cy="1077411"/>
          </a:xfrm>
        </p:spPr>
        <p:txBody>
          <a:bodyPr>
            <a:spAutoFit/>
          </a:bodyPr>
          <a:lstStyle/>
          <a:p>
            <a:pPr algn="ctr"/>
            <a:r>
              <a:rPr lang="en-US" sz="2400" dirty="0"/>
              <a:t>Author: arri </a:t>
            </a:r>
            <a:r>
              <a:rPr lang="en-US" sz="2400" dirty="0" err="1"/>
              <a:t>depp</a:t>
            </a:r>
            <a:endParaRPr lang="en-US" sz="2400" dirty="0"/>
          </a:p>
          <a:p>
            <a:pPr algn="ctr"/>
            <a:endParaRPr lang="en-US" sz="2400" dirty="0"/>
          </a:p>
        </p:txBody>
      </p:sp>
      <p:pic>
        <p:nvPicPr>
          <p:cNvPr id="5" name="Picture 4">
            <a:extLst>
              <a:ext uri="{FF2B5EF4-FFF2-40B4-BE49-F238E27FC236}">
                <a16:creationId xmlns:a16="http://schemas.microsoft.com/office/drawing/2014/main" id="{36E7C62A-73EB-4746-AFF3-2860B5265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303" y="197418"/>
            <a:ext cx="1955394" cy="1955394"/>
          </a:xfrm>
          <a:prstGeom prst="rect">
            <a:avLst/>
          </a:prstGeom>
        </p:spPr>
      </p:pic>
      <p:sp>
        <p:nvSpPr>
          <p:cNvPr id="6" name="Subtitle 2">
            <a:extLst>
              <a:ext uri="{FF2B5EF4-FFF2-40B4-BE49-F238E27FC236}">
                <a16:creationId xmlns:a16="http://schemas.microsoft.com/office/drawing/2014/main" id="{573A65EE-6653-49AA-AFE6-D1ED3A3C43E4}"/>
              </a:ext>
            </a:extLst>
          </p:cNvPr>
          <p:cNvSpPr txBox="1">
            <a:spLocks/>
          </p:cNvSpPr>
          <p:nvPr/>
        </p:nvSpPr>
        <p:spPr>
          <a:xfrm>
            <a:off x="1700209" y="4788632"/>
            <a:ext cx="8791575" cy="322396"/>
          </a:xfrm>
          <a:prstGeom prst="rect">
            <a:avLst/>
          </a:prstGeom>
        </p:spPr>
        <p:txBody>
          <a:bodyPr vert="horz" lIns="91440" tIns="45720" rIns="91440" bIns="45720" rtlCol="0">
            <a:sp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300" b="1" dirty="0">
                <a:solidFill>
                  <a:schemeClr val="bg2"/>
                </a:solidFill>
                <a:latin typeface="Ink Free" panose="03080402000500000000" pitchFamily="66" charset="0"/>
                <a:hlinkClick r:id="rId3">
                  <a:extLst>
                    <a:ext uri="{A12FA001-AC4F-418D-AE19-62706E023703}">
                      <ahyp:hlinkClr xmlns:ahyp="http://schemas.microsoft.com/office/drawing/2018/hyperlinkcolor" val="tx"/>
                    </a:ext>
                  </a:extLst>
                </a:hlinkClick>
              </a:rPr>
              <a:t>github.com/</a:t>
            </a:r>
            <a:r>
              <a:rPr lang="en-US" sz="1300" b="1" noProof="1">
                <a:solidFill>
                  <a:schemeClr val="bg2"/>
                </a:solidFill>
                <a:latin typeface="Ink Free" panose="03080402000500000000" pitchFamily="66" charset="0"/>
                <a:hlinkClick r:id="rId3">
                  <a:extLst>
                    <a:ext uri="{A12FA001-AC4F-418D-AE19-62706E023703}">
                      <ahyp:hlinkClr xmlns:ahyp="http://schemas.microsoft.com/office/drawing/2018/hyperlinkcolor" val="tx"/>
                    </a:ext>
                  </a:extLst>
                </a:hlinkClick>
              </a:rPr>
              <a:t>arridepp</a:t>
            </a:r>
            <a:endParaRPr lang="en-US" sz="1300" b="1" noProof="1">
              <a:solidFill>
                <a:schemeClr val="bg2"/>
              </a:solidFill>
              <a:latin typeface="Ink Free" panose="03080402000500000000" pitchFamily="66" charset="0"/>
            </a:endParaRPr>
          </a:p>
        </p:txBody>
      </p:sp>
      <p:sp>
        <p:nvSpPr>
          <p:cNvPr id="7" name="Subtitle 2">
            <a:extLst>
              <a:ext uri="{FF2B5EF4-FFF2-40B4-BE49-F238E27FC236}">
                <a16:creationId xmlns:a16="http://schemas.microsoft.com/office/drawing/2014/main" id="{EDE68C7C-EB5B-40EC-9F79-F5D320D7CDAF}"/>
              </a:ext>
            </a:extLst>
          </p:cNvPr>
          <p:cNvSpPr txBox="1">
            <a:spLocks/>
          </p:cNvSpPr>
          <p:nvPr/>
        </p:nvSpPr>
        <p:spPr>
          <a:xfrm>
            <a:off x="1700209" y="5205531"/>
            <a:ext cx="8791575" cy="299184"/>
          </a:xfrm>
          <a:prstGeom prst="rect">
            <a:avLst/>
          </a:prstGeom>
        </p:spPr>
        <p:txBody>
          <a:bodyPr vert="horz" lIns="91440" tIns="45720" rIns="91440" bIns="45720" rtlCol="0">
            <a:sp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200" i="1"/>
              <a:t>Version 1.0.2</a:t>
            </a:r>
            <a:endParaRPr lang="en-US" sz="1200" i="1" dirty="0"/>
          </a:p>
        </p:txBody>
      </p:sp>
    </p:spTree>
    <p:extLst>
      <p:ext uri="{BB962C8B-B14F-4D97-AF65-F5344CB8AC3E}">
        <p14:creationId xmlns:p14="http://schemas.microsoft.com/office/powerpoint/2010/main" val="2461975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p:txBody>
          <a:bodyPr/>
          <a:lstStyle/>
          <a:p>
            <a:r>
              <a:rPr lang="tr-TR" dirty="0">
                <a:solidFill>
                  <a:schemeClr val="bg1"/>
                </a:solidFill>
              </a:rPr>
              <a:t>Kendi VPN Sunucunuzu Kurun!</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739533"/>
            <a:ext cx="9905999" cy="3541714"/>
          </a:xfrm>
        </p:spPr>
        <p:txBody>
          <a:bodyPr/>
          <a:lstStyle/>
          <a:p>
            <a:r>
              <a:rPr lang="tr-TR" dirty="0">
                <a:solidFill>
                  <a:schemeClr val="bg2"/>
                </a:solidFill>
                <a:hlinkClick r:id="rId2">
                  <a:extLst>
                    <a:ext uri="{A12FA001-AC4F-418D-AE19-62706E023703}">
                      <ahyp:hlinkClr xmlns:ahyp="http://schemas.microsoft.com/office/drawing/2018/hyperlinkcolor" val="tx"/>
                    </a:ext>
                  </a:extLst>
                </a:hlinkClick>
              </a:rPr>
              <a:t>https://m.do.co/c/c1bf14de221f</a:t>
            </a:r>
            <a:r>
              <a:rPr lang="en-US" dirty="0">
                <a:solidFill>
                  <a:schemeClr val="bg2"/>
                </a:solidFill>
              </a:rPr>
              <a:t> </a:t>
            </a:r>
            <a:r>
              <a:rPr lang="en-US" dirty="0"/>
              <a:t>Ba</a:t>
            </a:r>
            <a:r>
              <a:rPr lang="tr-TR" dirty="0"/>
              <a:t>ğlantından DigitalOcean</a:t>
            </a:r>
            <a:r>
              <a:rPr lang="en-US" dirty="0"/>
              <a:t>’</a:t>
            </a:r>
            <a:r>
              <a:rPr lang="tr-TR" dirty="0"/>
              <a:t>e kayıt olun ve</a:t>
            </a:r>
            <a:br>
              <a:rPr lang="en-US" dirty="0"/>
            </a:br>
            <a:r>
              <a:rPr lang="en-US" dirty="0"/>
              <a:t>60 g</a:t>
            </a:r>
            <a:r>
              <a:rPr lang="tr-TR" dirty="0"/>
              <a:t>ün için</a:t>
            </a:r>
            <a:r>
              <a:rPr lang="en-US" dirty="0"/>
              <a:t> </a:t>
            </a:r>
            <a:r>
              <a:rPr lang="tr-TR" dirty="0"/>
              <a:t>10</a:t>
            </a:r>
            <a:r>
              <a:rPr lang="en-US" dirty="0"/>
              <a:t>0$ </a:t>
            </a:r>
            <a:r>
              <a:rPr lang="en-US" dirty="0" err="1"/>
              <a:t>dolar</a:t>
            </a:r>
            <a:r>
              <a:rPr lang="en-US" dirty="0"/>
              <a:t> </a:t>
            </a:r>
            <a:r>
              <a:rPr lang="en-US" dirty="0" err="1"/>
              <a:t>kazanın</a:t>
            </a:r>
            <a:r>
              <a:rPr lang="en-US" dirty="0"/>
              <a:t>.</a:t>
            </a:r>
          </a:p>
          <a:p>
            <a:r>
              <a:rPr lang="tr-TR" dirty="0"/>
              <a:t>1</a:t>
            </a:r>
            <a:r>
              <a:rPr lang="en-US" dirty="0"/>
              <a:t>. Yen</a:t>
            </a:r>
            <a:r>
              <a:rPr lang="tr-TR" dirty="0"/>
              <a:t>i bir takım kurun</a:t>
            </a:r>
            <a:r>
              <a:rPr lang="en-US" dirty="0"/>
              <a:t>. 		   2. first-</a:t>
            </a:r>
            <a:r>
              <a:rPr lang="en-US" dirty="0" err="1"/>
              <a:t>projecti</a:t>
            </a:r>
            <a:r>
              <a:rPr lang="en-US" dirty="0"/>
              <a:t> </a:t>
            </a:r>
            <a:r>
              <a:rPr lang="tr-TR" dirty="0"/>
              <a:t>tıklayın</a:t>
            </a:r>
            <a:r>
              <a:rPr lang="en-US" dirty="0"/>
              <a:t>.</a:t>
            </a:r>
          </a:p>
          <a:p>
            <a:endParaRPr lang="en-US" dirty="0"/>
          </a:p>
          <a:p>
            <a:endParaRPr lang="tr-TR" dirty="0"/>
          </a:p>
        </p:txBody>
      </p:sp>
      <p:pic>
        <p:nvPicPr>
          <p:cNvPr id="5" name="Picture 4">
            <a:extLst>
              <a:ext uri="{FF2B5EF4-FFF2-40B4-BE49-F238E27FC236}">
                <a16:creationId xmlns:a16="http://schemas.microsoft.com/office/drawing/2014/main" id="{ED747D65-2F04-4A4E-9392-F063A69240F2}"/>
              </a:ext>
            </a:extLst>
          </p:cNvPr>
          <p:cNvPicPr>
            <a:picLocks noChangeAspect="1"/>
          </p:cNvPicPr>
          <p:nvPr/>
        </p:nvPicPr>
        <p:blipFill rotWithShape="1">
          <a:blip r:embed="rId3"/>
          <a:srcRect l="5551" r="4402"/>
          <a:stretch/>
        </p:blipFill>
        <p:spPr>
          <a:xfrm>
            <a:off x="1845426" y="3382137"/>
            <a:ext cx="2967106" cy="2973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E8E01678-F456-4BBC-AAA8-5E1EF678189F}"/>
              </a:ext>
            </a:extLst>
          </p:cNvPr>
          <p:cNvPicPr>
            <a:picLocks noChangeAspect="1"/>
          </p:cNvPicPr>
          <p:nvPr/>
        </p:nvPicPr>
        <p:blipFill>
          <a:blip r:embed="rId4"/>
          <a:stretch>
            <a:fillRect/>
          </a:stretch>
        </p:blipFill>
        <p:spPr>
          <a:xfrm>
            <a:off x="6095998" y="3382137"/>
            <a:ext cx="3045781" cy="2973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Rounded Corners 8">
            <a:extLst>
              <a:ext uri="{FF2B5EF4-FFF2-40B4-BE49-F238E27FC236}">
                <a16:creationId xmlns:a16="http://schemas.microsoft.com/office/drawing/2014/main" id="{26DC9D83-6539-4DEA-8C27-7CE179338C96}"/>
              </a:ext>
            </a:extLst>
          </p:cNvPr>
          <p:cNvSpPr/>
          <p:nvPr/>
        </p:nvSpPr>
        <p:spPr>
          <a:xfrm>
            <a:off x="2975688" y="643229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1.</a:t>
            </a:r>
            <a:endParaRPr lang="tr-TR" dirty="0"/>
          </a:p>
        </p:txBody>
      </p:sp>
      <p:sp>
        <p:nvSpPr>
          <p:cNvPr id="10" name="Rectangle: Rounded Corners 9">
            <a:extLst>
              <a:ext uri="{FF2B5EF4-FFF2-40B4-BE49-F238E27FC236}">
                <a16:creationId xmlns:a16="http://schemas.microsoft.com/office/drawing/2014/main" id="{15BDB6B9-2DCC-4F7F-ABDD-EE6DAB1CC75A}"/>
              </a:ext>
            </a:extLst>
          </p:cNvPr>
          <p:cNvSpPr/>
          <p:nvPr/>
        </p:nvSpPr>
        <p:spPr>
          <a:xfrm>
            <a:off x="7265599" y="643229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2.</a:t>
            </a:r>
            <a:endParaRPr lang="tr-TR" dirty="0"/>
          </a:p>
        </p:txBody>
      </p:sp>
    </p:spTree>
    <p:extLst>
      <p:ext uri="{BB962C8B-B14F-4D97-AF65-F5344CB8AC3E}">
        <p14:creationId xmlns:p14="http://schemas.microsoft.com/office/powerpoint/2010/main" val="205725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78946"/>
            <a:ext cx="9905998" cy="1478570"/>
          </a:xfrm>
        </p:spPr>
        <p:txBody>
          <a:bodyPr/>
          <a:lstStyle/>
          <a:p>
            <a:r>
              <a:rPr lang="tr-TR" dirty="0">
                <a:solidFill>
                  <a:schemeClr val="bg1"/>
                </a:solidFill>
              </a:rPr>
              <a:t>Kendi VPN Sunucunuzu Kurun!</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65708"/>
            <a:ext cx="9905999" cy="3541714"/>
          </a:xfrm>
        </p:spPr>
        <p:txBody>
          <a:bodyPr>
            <a:normAutofit/>
          </a:bodyPr>
          <a:lstStyle/>
          <a:p>
            <a:pPr>
              <a:lnSpc>
                <a:spcPct val="100000"/>
              </a:lnSpc>
            </a:pPr>
            <a:r>
              <a:rPr lang="tr-TR" dirty="0"/>
              <a:t>3</a:t>
            </a:r>
            <a:r>
              <a:rPr lang="en-US" dirty="0"/>
              <a:t>. </a:t>
            </a:r>
            <a:r>
              <a:rPr lang="tr-TR" dirty="0"/>
              <a:t>Create kısmından </a:t>
            </a:r>
            <a:r>
              <a:rPr lang="en-US" dirty="0"/>
              <a:t>Droplets.</a:t>
            </a:r>
            <a:endParaRPr lang="tr-TR" dirty="0"/>
          </a:p>
          <a:p>
            <a:pPr>
              <a:lnSpc>
                <a:spcPct val="100000"/>
              </a:lnSpc>
            </a:pPr>
            <a:r>
              <a:rPr lang="tr-TR" dirty="0"/>
              <a:t>4</a:t>
            </a:r>
            <a:r>
              <a:rPr lang="en-US" dirty="0"/>
              <a:t>. Ubuntu</a:t>
            </a:r>
            <a:r>
              <a:rPr lang="tr-TR" dirty="0"/>
              <a:t> </a:t>
            </a:r>
            <a:r>
              <a:rPr lang="en-US" dirty="0"/>
              <a:t>20.04 (LTS) x64</a:t>
            </a:r>
            <a:r>
              <a:rPr lang="tr-TR" dirty="0"/>
              <a:t> ve SHARED CPU – Basic seçiyoruz</a:t>
            </a:r>
            <a:r>
              <a:rPr lang="en-US" dirty="0"/>
              <a:t>.</a:t>
            </a:r>
          </a:p>
          <a:p>
            <a:pPr>
              <a:lnSpc>
                <a:spcPct val="100000"/>
              </a:lnSpc>
            </a:pPr>
            <a:r>
              <a:rPr lang="tr-TR" dirty="0"/>
              <a:t>5</a:t>
            </a:r>
            <a:r>
              <a:rPr lang="en-US" dirty="0"/>
              <a:t>. </a:t>
            </a:r>
            <a:r>
              <a:rPr lang="tr-TR" dirty="0"/>
              <a:t>CPU options</a:t>
            </a:r>
            <a:r>
              <a:rPr lang="en-US" dirty="0"/>
              <a:t>:</a:t>
            </a:r>
            <a:r>
              <a:rPr lang="tr-TR" dirty="0"/>
              <a:t> kısmından $ 5/mo</a:t>
            </a:r>
            <a:r>
              <a:rPr lang="en-US" dirty="0"/>
              <a:t> </a:t>
            </a:r>
            <a:r>
              <a:rPr lang="tr-TR" dirty="0"/>
              <a:t>seçiyoruz</a:t>
            </a:r>
            <a:r>
              <a:rPr lang="en-US" dirty="0"/>
              <a:t>.</a:t>
            </a:r>
          </a:p>
          <a:p>
            <a:pPr>
              <a:lnSpc>
                <a:spcPct val="100000"/>
              </a:lnSpc>
            </a:pPr>
            <a:r>
              <a:rPr lang="en-US" dirty="0"/>
              <a:t>6. Choose a datacenter region </a:t>
            </a:r>
            <a:r>
              <a:rPr lang="tr-TR" dirty="0"/>
              <a:t>kısmından</a:t>
            </a:r>
            <a:r>
              <a:rPr lang="en-US" dirty="0"/>
              <a:t> </a:t>
            </a:r>
            <a:r>
              <a:rPr lang="tr-TR" dirty="0"/>
              <a:t>istediğimiz ülkeye seçiyoruz</a:t>
            </a:r>
            <a:r>
              <a:rPr lang="en-US" dirty="0"/>
              <a:t>.</a:t>
            </a:r>
          </a:p>
          <a:p>
            <a:pPr>
              <a:lnSpc>
                <a:spcPct val="100000"/>
              </a:lnSpc>
            </a:pPr>
            <a:r>
              <a:rPr lang="tr-TR" dirty="0"/>
              <a:t>7</a:t>
            </a:r>
            <a:r>
              <a:rPr lang="en-US" dirty="0"/>
              <a:t>. Authentication </a:t>
            </a:r>
            <a:r>
              <a:rPr lang="tr-TR" dirty="0"/>
              <a:t>kısmından vps</a:t>
            </a:r>
            <a:r>
              <a:rPr lang="en-US" dirty="0"/>
              <a:t>’in </a:t>
            </a:r>
            <a:r>
              <a:rPr lang="tr-TR" dirty="0"/>
              <a:t>şifre</a:t>
            </a:r>
            <a:r>
              <a:rPr lang="en-US" dirty="0"/>
              <a:t>s</a:t>
            </a:r>
            <a:r>
              <a:rPr lang="tr-TR" dirty="0"/>
              <a:t>ine seçiyoruz</a:t>
            </a:r>
            <a:r>
              <a:rPr lang="en-US" dirty="0"/>
              <a:t>.</a:t>
            </a:r>
          </a:p>
          <a:p>
            <a:pPr>
              <a:lnSpc>
                <a:spcPct val="100000"/>
              </a:lnSpc>
            </a:pPr>
            <a:endParaRPr lang="tr-TR" dirty="0"/>
          </a:p>
        </p:txBody>
      </p:sp>
      <p:pic>
        <p:nvPicPr>
          <p:cNvPr id="5" name="Picture 4">
            <a:extLst>
              <a:ext uri="{FF2B5EF4-FFF2-40B4-BE49-F238E27FC236}">
                <a16:creationId xmlns:a16="http://schemas.microsoft.com/office/drawing/2014/main" id="{ED747D65-2F04-4A4E-9392-F063A69240F2}"/>
              </a:ext>
            </a:extLst>
          </p:cNvPr>
          <p:cNvPicPr>
            <a:picLocks noChangeAspect="1"/>
          </p:cNvPicPr>
          <p:nvPr/>
        </p:nvPicPr>
        <p:blipFill rotWithShape="1">
          <a:blip r:embed="rId2">
            <a:extLst>
              <a:ext uri="{28A0092B-C50C-407E-A947-70E740481C1C}">
                <a14:useLocalDpi xmlns:a14="http://schemas.microsoft.com/office/drawing/2010/main" val="0"/>
              </a:ext>
            </a:extLst>
          </a:blip>
          <a:srcRect l="5648" r="11988"/>
          <a:stretch/>
        </p:blipFill>
        <p:spPr>
          <a:xfrm>
            <a:off x="1463576" y="4314775"/>
            <a:ext cx="1872019" cy="2020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E8E01678-F456-4BBC-AAA8-5E1EF678189F}"/>
              </a:ext>
            </a:extLst>
          </p:cNvPr>
          <p:cNvPicPr>
            <a:picLocks noChangeAspect="1"/>
          </p:cNvPicPr>
          <p:nvPr/>
        </p:nvPicPr>
        <p:blipFill rotWithShape="1">
          <a:blip r:embed="rId3">
            <a:extLst>
              <a:ext uri="{28A0092B-C50C-407E-A947-70E740481C1C}">
                <a14:useLocalDpi xmlns:a14="http://schemas.microsoft.com/office/drawing/2010/main" val="0"/>
              </a:ext>
            </a:extLst>
          </a:blip>
          <a:srcRect t="12350" b="4152"/>
          <a:stretch/>
        </p:blipFill>
        <p:spPr>
          <a:xfrm>
            <a:off x="3439813" y="4314775"/>
            <a:ext cx="1872019"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969CD9-F4CE-441C-98AD-14D70F906FE0}"/>
              </a:ext>
            </a:extLst>
          </p:cNvPr>
          <p:cNvPicPr>
            <a:picLocks noChangeAspect="1"/>
          </p:cNvPicPr>
          <p:nvPr/>
        </p:nvPicPr>
        <p:blipFill>
          <a:blip r:embed="rId4">
            <a:extLst>
              <a:ext uri="{28A0092B-C50C-407E-A947-70E740481C1C}">
                <a14:useLocalDpi xmlns:a14="http://schemas.microsoft.com/office/drawing/2010/main" val="0"/>
              </a:ext>
            </a:extLst>
          </a:blip>
          <a:srcRect t="2861" b="2861"/>
          <a:stretch/>
        </p:blipFill>
        <p:spPr>
          <a:xfrm>
            <a:off x="5416050" y="4308704"/>
            <a:ext cx="1872019"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EC445BCE-56D5-4A0B-8998-672907296BA9}"/>
              </a:ext>
            </a:extLst>
          </p:cNvPr>
          <p:cNvPicPr>
            <a:picLocks noChangeAspect="1"/>
          </p:cNvPicPr>
          <p:nvPr/>
        </p:nvPicPr>
        <p:blipFill>
          <a:blip r:embed="rId5">
            <a:extLst>
              <a:ext uri="{28A0092B-C50C-407E-A947-70E740481C1C}">
                <a14:useLocalDpi xmlns:a14="http://schemas.microsoft.com/office/drawing/2010/main" val="0"/>
              </a:ext>
            </a:extLst>
          </a:blip>
          <a:srcRect l="5154" r="5154"/>
          <a:stretch/>
        </p:blipFill>
        <p:spPr>
          <a:xfrm>
            <a:off x="7392287" y="4308703"/>
            <a:ext cx="1872019"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BE4F5A1F-69B2-4C38-8BE0-E9D074C3515D}"/>
              </a:ext>
            </a:extLst>
          </p:cNvPr>
          <p:cNvPicPr>
            <a:picLocks noChangeAspect="1"/>
          </p:cNvPicPr>
          <p:nvPr/>
        </p:nvPicPr>
        <p:blipFill rotWithShape="1">
          <a:blip r:embed="rId6">
            <a:extLst>
              <a:ext uri="{28A0092B-C50C-407E-A947-70E740481C1C}">
                <a14:useLocalDpi xmlns:a14="http://schemas.microsoft.com/office/drawing/2010/main" val="0"/>
              </a:ext>
            </a:extLst>
          </a:blip>
          <a:srcRect l="6068" r="13204"/>
          <a:stretch/>
        </p:blipFill>
        <p:spPr>
          <a:xfrm>
            <a:off x="9368524" y="4308703"/>
            <a:ext cx="1872019"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F00EF47B-E64E-4955-AFB4-B9E81E00F9B2}"/>
              </a:ext>
            </a:extLst>
          </p:cNvPr>
          <p:cNvSpPr/>
          <p:nvPr/>
        </p:nvSpPr>
        <p:spPr>
          <a:xfrm>
            <a:off x="2046294" y="640473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3.</a:t>
            </a:r>
            <a:endParaRPr lang="tr-TR" dirty="0"/>
          </a:p>
        </p:txBody>
      </p:sp>
      <p:sp>
        <p:nvSpPr>
          <p:cNvPr id="13" name="Rectangle: Rounded Corners 12">
            <a:extLst>
              <a:ext uri="{FF2B5EF4-FFF2-40B4-BE49-F238E27FC236}">
                <a16:creationId xmlns:a16="http://schemas.microsoft.com/office/drawing/2014/main" id="{798D8BF6-A296-4C8D-BE9C-84BDBF02CD9F}"/>
              </a:ext>
            </a:extLst>
          </p:cNvPr>
          <p:cNvSpPr/>
          <p:nvPr/>
        </p:nvSpPr>
        <p:spPr>
          <a:xfrm>
            <a:off x="4022531" y="640473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4.</a:t>
            </a:r>
            <a:endParaRPr lang="tr-TR" dirty="0"/>
          </a:p>
        </p:txBody>
      </p:sp>
      <p:sp>
        <p:nvSpPr>
          <p:cNvPr id="14" name="Rectangle: Rounded Corners 13">
            <a:extLst>
              <a:ext uri="{FF2B5EF4-FFF2-40B4-BE49-F238E27FC236}">
                <a16:creationId xmlns:a16="http://schemas.microsoft.com/office/drawing/2014/main" id="{10CA91C9-6166-4088-A4D1-2EA78A76E1EB}"/>
              </a:ext>
            </a:extLst>
          </p:cNvPr>
          <p:cNvSpPr/>
          <p:nvPr/>
        </p:nvSpPr>
        <p:spPr>
          <a:xfrm>
            <a:off x="5998768" y="6380568"/>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5.</a:t>
            </a:r>
            <a:endParaRPr lang="tr-TR" dirty="0"/>
          </a:p>
        </p:txBody>
      </p:sp>
      <p:sp>
        <p:nvSpPr>
          <p:cNvPr id="15" name="Rectangle: Rounded Corners 14">
            <a:extLst>
              <a:ext uri="{FF2B5EF4-FFF2-40B4-BE49-F238E27FC236}">
                <a16:creationId xmlns:a16="http://schemas.microsoft.com/office/drawing/2014/main" id="{7FACF9F7-131A-4698-A664-492374ABF8D8}"/>
              </a:ext>
            </a:extLst>
          </p:cNvPr>
          <p:cNvSpPr/>
          <p:nvPr/>
        </p:nvSpPr>
        <p:spPr>
          <a:xfrm>
            <a:off x="7975005" y="6413076"/>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6.</a:t>
            </a:r>
            <a:endParaRPr lang="tr-TR" dirty="0"/>
          </a:p>
        </p:txBody>
      </p:sp>
      <p:sp>
        <p:nvSpPr>
          <p:cNvPr id="16" name="Rectangle: Rounded Corners 15">
            <a:extLst>
              <a:ext uri="{FF2B5EF4-FFF2-40B4-BE49-F238E27FC236}">
                <a16:creationId xmlns:a16="http://schemas.microsoft.com/office/drawing/2014/main" id="{00E07417-19E1-4505-8B6D-31218FFEC0F8}"/>
              </a:ext>
            </a:extLst>
          </p:cNvPr>
          <p:cNvSpPr/>
          <p:nvPr/>
        </p:nvSpPr>
        <p:spPr>
          <a:xfrm>
            <a:off x="9951242" y="6413076"/>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7.</a:t>
            </a:r>
            <a:endParaRPr lang="tr-TR" dirty="0"/>
          </a:p>
        </p:txBody>
      </p:sp>
    </p:spTree>
    <p:extLst>
      <p:ext uri="{BB962C8B-B14F-4D97-AF65-F5344CB8AC3E}">
        <p14:creationId xmlns:p14="http://schemas.microsoft.com/office/powerpoint/2010/main" val="1615640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78946"/>
            <a:ext cx="9905998" cy="1478570"/>
          </a:xfrm>
        </p:spPr>
        <p:txBody>
          <a:bodyPr/>
          <a:lstStyle/>
          <a:p>
            <a:r>
              <a:rPr lang="tr-TR" dirty="0">
                <a:solidFill>
                  <a:schemeClr val="bg1"/>
                </a:solidFill>
              </a:rPr>
              <a:t>Kendi VPN Sunucunuzu Kurun!</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35728"/>
            <a:ext cx="9905999" cy="3541714"/>
          </a:xfrm>
        </p:spPr>
        <p:txBody>
          <a:bodyPr>
            <a:normAutofit/>
          </a:bodyPr>
          <a:lstStyle/>
          <a:p>
            <a:pPr>
              <a:lnSpc>
                <a:spcPct val="100000"/>
              </a:lnSpc>
            </a:pPr>
            <a:r>
              <a:rPr lang="en-US" dirty="0"/>
              <a:t>8. </a:t>
            </a:r>
            <a:r>
              <a:rPr lang="tr-TR" dirty="0"/>
              <a:t>Select additional options kısmından </a:t>
            </a:r>
            <a:r>
              <a:rPr lang="en-US" dirty="0"/>
              <a:t>Monitoring </a:t>
            </a:r>
            <a:r>
              <a:rPr lang="en-US" dirty="0" err="1"/>
              <a:t>ve</a:t>
            </a:r>
            <a:r>
              <a:rPr lang="en-US" dirty="0"/>
              <a:t> User data </a:t>
            </a:r>
            <a:r>
              <a:rPr lang="tr-TR" dirty="0"/>
              <a:t>seçiyoruz</a:t>
            </a:r>
            <a:r>
              <a:rPr lang="en-US" dirty="0"/>
              <a:t>.</a:t>
            </a:r>
            <a:endParaRPr lang="tr-TR" dirty="0"/>
          </a:p>
          <a:p>
            <a:pPr>
              <a:lnSpc>
                <a:spcPct val="100000"/>
              </a:lnSpc>
            </a:pPr>
            <a:r>
              <a:rPr lang="en-US" dirty="0"/>
              <a:t>9. </a:t>
            </a:r>
            <a:r>
              <a:rPr lang="tr-TR" dirty="0"/>
              <a:t>Sayfanın</a:t>
            </a:r>
            <a:r>
              <a:rPr lang="en-US" dirty="0"/>
              <a:t> </a:t>
            </a:r>
            <a:r>
              <a:rPr lang="en-US" dirty="0" err="1"/>
              <a:t>sonunda</a:t>
            </a:r>
            <a:r>
              <a:rPr lang="en-US" dirty="0"/>
              <a:t> </a:t>
            </a:r>
            <a:r>
              <a:rPr lang="en-US" dirty="0" err="1"/>
              <a:t>olan</a:t>
            </a:r>
            <a:r>
              <a:rPr lang="en-US" dirty="0"/>
              <a:t> Create Droplet </a:t>
            </a:r>
            <a:r>
              <a:rPr lang="tr-TR" dirty="0"/>
              <a:t>seçiyoruz</a:t>
            </a:r>
            <a:r>
              <a:rPr lang="en-US" dirty="0"/>
              <a:t>.</a:t>
            </a:r>
          </a:p>
          <a:p>
            <a:pPr>
              <a:lnSpc>
                <a:spcPct val="100000"/>
              </a:lnSpc>
            </a:pPr>
            <a:r>
              <a:rPr lang="tr-TR" dirty="0"/>
              <a:t>10</a:t>
            </a:r>
            <a:r>
              <a:rPr lang="en-US" dirty="0"/>
              <a:t>. </a:t>
            </a:r>
            <a:r>
              <a:rPr lang="tr-TR" dirty="0"/>
              <a:t>Saniyeler içinde vpsimiz hazır oluyor ve bize verilen </a:t>
            </a:r>
            <a:r>
              <a:rPr lang="tr-TR" dirty="0">
                <a:solidFill>
                  <a:srgbClr val="0070C0"/>
                </a:solidFill>
              </a:rPr>
              <a:t>İP</a:t>
            </a:r>
            <a:r>
              <a:rPr lang="en-US" dirty="0"/>
              <a:t>’y</a:t>
            </a:r>
            <a:r>
              <a:rPr lang="tr-TR" dirty="0"/>
              <a:t>i kopyalıyoruz</a:t>
            </a:r>
            <a:r>
              <a:rPr lang="en-US" dirty="0"/>
              <a:t>.</a:t>
            </a:r>
          </a:p>
          <a:p>
            <a:pPr>
              <a:lnSpc>
                <a:spcPct val="100000"/>
              </a:lnSpc>
            </a:pPr>
            <a:r>
              <a:rPr lang="tr-TR" dirty="0"/>
              <a:t>11</a:t>
            </a:r>
            <a:r>
              <a:rPr lang="en-US" dirty="0"/>
              <a:t>. </a:t>
            </a:r>
            <a:r>
              <a:rPr lang="tr-TR" dirty="0"/>
              <a:t>Sistemizde CMD/Terminali açıyoruz ve </a:t>
            </a:r>
            <a:r>
              <a:rPr lang="tr-TR" dirty="0">
                <a:solidFill>
                  <a:srgbClr val="C00000"/>
                </a:solidFill>
              </a:rPr>
              <a:t>ssh root@</a:t>
            </a:r>
            <a:r>
              <a:rPr lang="tr-TR" dirty="0">
                <a:solidFill>
                  <a:srgbClr val="0070C0"/>
                </a:solidFill>
              </a:rPr>
              <a:t>İP</a:t>
            </a:r>
            <a:r>
              <a:rPr lang="tr-TR" dirty="0"/>
              <a:t> yazıyoruz ve Entere basıyoruz </a:t>
            </a:r>
            <a:r>
              <a:rPr lang="tr-TR" dirty="0">
                <a:solidFill>
                  <a:srgbClr val="0070C0"/>
                </a:solidFill>
              </a:rPr>
              <a:t>İP</a:t>
            </a:r>
            <a:r>
              <a:rPr lang="tr-TR" dirty="0"/>
              <a:t> yerine 10</a:t>
            </a:r>
            <a:r>
              <a:rPr lang="en-US" dirty="0"/>
              <a:t>.</a:t>
            </a:r>
            <a:r>
              <a:rPr lang="tr-TR" dirty="0"/>
              <a:t> sırada kopyaladığımız </a:t>
            </a:r>
            <a:r>
              <a:rPr lang="tr-TR" dirty="0">
                <a:solidFill>
                  <a:srgbClr val="0070C0"/>
                </a:solidFill>
              </a:rPr>
              <a:t>İP</a:t>
            </a:r>
            <a:r>
              <a:rPr lang="en-US" dirty="0"/>
              <a:t>’y</a:t>
            </a:r>
            <a:r>
              <a:rPr lang="tr-TR" dirty="0"/>
              <a:t>i yer veriyoruz</a:t>
            </a:r>
            <a:r>
              <a:rPr lang="en-US" dirty="0"/>
              <a:t> </a:t>
            </a:r>
            <a:r>
              <a:rPr lang="tr-TR" dirty="0"/>
              <a:t>örneğin</a:t>
            </a:r>
            <a:br>
              <a:rPr lang="tr-TR" dirty="0"/>
            </a:br>
            <a:r>
              <a:rPr lang="tr-TR" dirty="0">
                <a:solidFill>
                  <a:srgbClr val="C00000"/>
                </a:solidFill>
              </a:rPr>
              <a:t>ssh </a:t>
            </a:r>
            <a:r>
              <a:rPr lang="tr-TR" dirty="0">
                <a:solidFill>
                  <a:srgbClr val="C00000"/>
                </a:solidFill>
                <a:hlinkClick r:id="rId2">
                  <a:extLst>
                    <a:ext uri="{A12FA001-AC4F-418D-AE19-62706E023703}">
                      <ahyp:hlinkClr xmlns:ahyp="http://schemas.microsoft.com/office/drawing/2018/hyperlinkcolor" val="tx"/>
                    </a:ext>
                  </a:extLst>
                </a:hlinkClick>
              </a:rPr>
              <a:t>root@4*.101.**.181</a:t>
            </a:r>
            <a:r>
              <a:rPr lang="tr-TR" dirty="0">
                <a:solidFill>
                  <a:srgbClr val="C00000"/>
                </a:solidFill>
              </a:rPr>
              <a:t> </a:t>
            </a:r>
            <a:r>
              <a:rPr lang="tr-TR" dirty="0"/>
              <a:t>Bizden vps</a:t>
            </a:r>
            <a:r>
              <a:rPr lang="en-US" dirty="0"/>
              <a:t>’in </a:t>
            </a:r>
            <a:r>
              <a:rPr lang="tr-TR" dirty="0"/>
              <a:t>şifre</a:t>
            </a:r>
            <a:r>
              <a:rPr lang="en-US" dirty="0"/>
              <a:t>s</a:t>
            </a:r>
            <a:r>
              <a:rPr lang="tr-TR" dirty="0"/>
              <a:t>ine istiyor(7</a:t>
            </a:r>
            <a:r>
              <a:rPr lang="en-US" dirty="0"/>
              <a:t>. </a:t>
            </a:r>
            <a:r>
              <a:rPr lang="tr-TR" dirty="0"/>
              <a:t>sırada girdiğimiz şifre) şifreye girip </a:t>
            </a:r>
            <a:r>
              <a:rPr lang="en-US" dirty="0"/>
              <a:t>VPS’</a:t>
            </a:r>
            <a:r>
              <a:rPr lang="tr-TR" dirty="0"/>
              <a:t>i giriş yapmış oluyoruz</a:t>
            </a:r>
            <a:r>
              <a:rPr lang="en-US" dirty="0"/>
              <a:t>.</a:t>
            </a:r>
          </a:p>
        </p:txBody>
      </p:sp>
      <p:pic>
        <p:nvPicPr>
          <p:cNvPr id="5" name="Picture 4">
            <a:extLst>
              <a:ext uri="{FF2B5EF4-FFF2-40B4-BE49-F238E27FC236}">
                <a16:creationId xmlns:a16="http://schemas.microsoft.com/office/drawing/2014/main" id="{ED747D65-2F04-4A4E-9392-F063A69240F2}"/>
              </a:ext>
            </a:extLst>
          </p:cNvPr>
          <p:cNvPicPr>
            <a:picLocks noChangeAspect="1"/>
          </p:cNvPicPr>
          <p:nvPr/>
        </p:nvPicPr>
        <p:blipFill rotWithShape="1">
          <a:blip r:embed="rId3">
            <a:extLst>
              <a:ext uri="{28A0092B-C50C-407E-A947-70E740481C1C}">
                <a14:useLocalDpi xmlns:a14="http://schemas.microsoft.com/office/drawing/2010/main" val="0"/>
              </a:ext>
            </a:extLst>
          </a:blip>
          <a:srcRect t="3639" b="9742"/>
          <a:stretch/>
        </p:blipFill>
        <p:spPr>
          <a:xfrm>
            <a:off x="1463576" y="4314775"/>
            <a:ext cx="1872019" cy="2020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E8E01678-F456-4BBC-AAA8-5E1EF678189F}"/>
              </a:ext>
            </a:extLst>
          </p:cNvPr>
          <p:cNvPicPr>
            <a:picLocks noChangeAspect="1"/>
          </p:cNvPicPr>
          <p:nvPr/>
        </p:nvPicPr>
        <p:blipFill rotWithShape="1">
          <a:blip r:embed="rId4">
            <a:extLst>
              <a:ext uri="{28A0092B-C50C-407E-A947-70E740481C1C}">
                <a14:useLocalDpi xmlns:a14="http://schemas.microsoft.com/office/drawing/2010/main" val="0"/>
              </a:ext>
            </a:extLst>
          </a:blip>
          <a:srcRect l="11240" t="9255" r="11240" b="-273"/>
          <a:stretch/>
        </p:blipFill>
        <p:spPr>
          <a:xfrm>
            <a:off x="3439813" y="4314775"/>
            <a:ext cx="1872019"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969CD9-F4CE-441C-98AD-14D70F906FE0}"/>
              </a:ext>
            </a:extLst>
          </p:cNvPr>
          <p:cNvPicPr>
            <a:picLocks noChangeAspect="1"/>
          </p:cNvPicPr>
          <p:nvPr/>
        </p:nvPicPr>
        <p:blipFill rotWithShape="1">
          <a:blip r:embed="rId5">
            <a:extLst>
              <a:ext uri="{28A0092B-C50C-407E-A947-70E740481C1C}">
                <a14:useLocalDpi xmlns:a14="http://schemas.microsoft.com/office/drawing/2010/main" val="0"/>
              </a:ext>
            </a:extLst>
          </a:blip>
          <a:srcRect t="-300" r="900" b="300"/>
          <a:stretch/>
        </p:blipFill>
        <p:spPr>
          <a:xfrm>
            <a:off x="5416050" y="4308704"/>
            <a:ext cx="2622357"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EC445BCE-56D5-4A0B-8998-672907296BA9}"/>
              </a:ext>
            </a:extLst>
          </p:cNvPr>
          <p:cNvPicPr>
            <a:picLocks noChangeAspect="1"/>
          </p:cNvPicPr>
          <p:nvPr/>
        </p:nvPicPr>
        <p:blipFill rotWithShape="1">
          <a:blip r:embed="rId6">
            <a:extLst>
              <a:ext uri="{28A0092B-C50C-407E-A947-70E740481C1C}">
                <a14:useLocalDpi xmlns:a14="http://schemas.microsoft.com/office/drawing/2010/main" val="0"/>
              </a:ext>
            </a:extLst>
          </a:blip>
          <a:srcRect t="753" r="19234" b="1567"/>
          <a:stretch/>
        </p:blipFill>
        <p:spPr>
          <a:xfrm>
            <a:off x="8142625" y="4276195"/>
            <a:ext cx="3226950" cy="2026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F00EF47B-E64E-4955-AFB4-B9E81E00F9B2}"/>
              </a:ext>
            </a:extLst>
          </p:cNvPr>
          <p:cNvSpPr/>
          <p:nvPr/>
        </p:nvSpPr>
        <p:spPr>
          <a:xfrm>
            <a:off x="2046294" y="640473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8.</a:t>
            </a:r>
            <a:endParaRPr lang="tr-TR" dirty="0"/>
          </a:p>
        </p:txBody>
      </p:sp>
      <p:sp>
        <p:nvSpPr>
          <p:cNvPr id="13" name="Rectangle: Rounded Corners 12">
            <a:extLst>
              <a:ext uri="{FF2B5EF4-FFF2-40B4-BE49-F238E27FC236}">
                <a16:creationId xmlns:a16="http://schemas.microsoft.com/office/drawing/2014/main" id="{798D8BF6-A296-4C8D-BE9C-84BDBF02CD9F}"/>
              </a:ext>
            </a:extLst>
          </p:cNvPr>
          <p:cNvSpPr/>
          <p:nvPr/>
        </p:nvSpPr>
        <p:spPr>
          <a:xfrm>
            <a:off x="4022531" y="640473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9.</a:t>
            </a:r>
            <a:endParaRPr lang="tr-TR" dirty="0"/>
          </a:p>
        </p:txBody>
      </p:sp>
      <p:sp>
        <p:nvSpPr>
          <p:cNvPr id="14" name="Rectangle: Rounded Corners 13">
            <a:extLst>
              <a:ext uri="{FF2B5EF4-FFF2-40B4-BE49-F238E27FC236}">
                <a16:creationId xmlns:a16="http://schemas.microsoft.com/office/drawing/2014/main" id="{10CA91C9-6166-4088-A4D1-2EA78A76E1EB}"/>
              </a:ext>
            </a:extLst>
          </p:cNvPr>
          <p:cNvSpPr/>
          <p:nvPr/>
        </p:nvSpPr>
        <p:spPr>
          <a:xfrm>
            <a:off x="6373937" y="6408666"/>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dirty="0"/>
              <a:t>10</a:t>
            </a:r>
            <a:r>
              <a:rPr lang="en-US" dirty="0"/>
              <a:t>.</a:t>
            </a:r>
            <a:endParaRPr lang="tr-TR" dirty="0"/>
          </a:p>
        </p:txBody>
      </p:sp>
      <p:sp>
        <p:nvSpPr>
          <p:cNvPr id="15" name="Rectangle: Rounded Corners 14">
            <a:extLst>
              <a:ext uri="{FF2B5EF4-FFF2-40B4-BE49-F238E27FC236}">
                <a16:creationId xmlns:a16="http://schemas.microsoft.com/office/drawing/2014/main" id="{7FACF9F7-131A-4698-A664-492374ABF8D8}"/>
              </a:ext>
            </a:extLst>
          </p:cNvPr>
          <p:cNvSpPr/>
          <p:nvPr/>
        </p:nvSpPr>
        <p:spPr>
          <a:xfrm>
            <a:off x="9402809" y="6404733"/>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tr-TR" dirty="0"/>
              <a:t>11</a:t>
            </a:r>
            <a:r>
              <a:rPr lang="en-US" dirty="0"/>
              <a:t>.</a:t>
            </a:r>
            <a:endParaRPr lang="tr-TR" dirty="0"/>
          </a:p>
        </p:txBody>
      </p:sp>
    </p:spTree>
    <p:extLst>
      <p:ext uri="{BB962C8B-B14F-4D97-AF65-F5344CB8AC3E}">
        <p14:creationId xmlns:p14="http://schemas.microsoft.com/office/powerpoint/2010/main" val="233792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tr-TR" dirty="0">
                <a:solidFill>
                  <a:schemeClr val="bg1"/>
                </a:solidFill>
              </a:rPr>
              <a:t>Kendi VPN Sunucunuzu Kurun!</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141017"/>
            <a:ext cx="10010217" cy="5226532"/>
          </a:xfrm>
        </p:spPr>
        <p:txBody>
          <a:bodyPr>
            <a:normAutofit/>
          </a:bodyPr>
          <a:lstStyle/>
          <a:p>
            <a:pPr>
              <a:lnSpc>
                <a:spcPct val="100000"/>
              </a:lnSpc>
            </a:pPr>
            <a:r>
              <a:rPr lang="en-US" sz="1900" dirty="0"/>
              <a:t>12. </a:t>
            </a:r>
            <a:r>
              <a:rPr lang="tr-TR" sz="1900" dirty="0"/>
              <a:t>Şimdi VPS</a:t>
            </a:r>
            <a:r>
              <a:rPr lang="en-US" sz="1900" dirty="0"/>
              <a:t>’</a:t>
            </a:r>
            <a:r>
              <a:rPr lang="tr-TR" sz="1900" dirty="0"/>
              <a:t>imizde VPN Serveri kurmak için a</a:t>
            </a:r>
            <a:r>
              <a:rPr lang="en-US" sz="1900" dirty="0" err="1"/>
              <a:t>yn</a:t>
            </a:r>
            <a:r>
              <a:rPr lang="tr-TR" sz="1900" dirty="0"/>
              <a:t>ı terminaldan sırayla bu komutları giriyoruz</a:t>
            </a:r>
            <a:r>
              <a:rPr lang="en-US" sz="1900" dirty="0"/>
              <a:t>:</a:t>
            </a:r>
          </a:p>
          <a:p>
            <a:pPr>
              <a:lnSpc>
                <a:spcPct val="100000"/>
              </a:lnSpc>
            </a:pPr>
            <a:r>
              <a:rPr lang="en-US" sz="1600" dirty="0">
                <a:latin typeface="Consolas" panose="020B0609020204030204" pitchFamily="49" charset="0"/>
              </a:rPr>
              <a:t>13. </a:t>
            </a:r>
            <a:r>
              <a:rPr lang="tr-TR" sz="1600" dirty="0">
                <a:latin typeface="Consolas" panose="020B0609020204030204" pitchFamily="49" charset="0"/>
              </a:rPr>
              <a:t>apt update</a:t>
            </a:r>
          </a:p>
          <a:p>
            <a:pPr>
              <a:lnSpc>
                <a:spcPct val="100000"/>
              </a:lnSpc>
            </a:pPr>
            <a:r>
              <a:rPr lang="en-US" sz="1600" dirty="0">
                <a:latin typeface="Consolas" panose="020B0609020204030204" pitchFamily="49" charset="0"/>
              </a:rPr>
              <a:t>14. </a:t>
            </a:r>
            <a:r>
              <a:rPr lang="tr-TR" sz="1600" dirty="0">
                <a:latin typeface="Consolas" panose="020B0609020204030204" pitchFamily="49" charset="0"/>
              </a:rPr>
              <a:t>apt upgrade</a:t>
            </a:r>
          </a:p>
          <a:p>
            <a:pPr>
              <a:lnSpc>
                <a:spcPct val="100000"/>
              </a:lnSpc>
            </a:pPr>
            <a:r>
              <a:rPr lang="en-US" sz="1600" dirty="0">
                <a:latin typeface="Consolas" panose="020B0609020204030204" pitchFamily="49" charset="0"/>
              </a:rPr>
              <a:t>15. </a:t>
            </a:r>
            <a:r>
              <a:rPr lang="tr-TR" sz="1600" dirty="0">
                <a:latin typeface="Consolas" panose="020B0609020204030204" pitchFamily="49" charset="0"/>
              </a:rPr>
              <a:t>apt install tzdata</a:t>
            </a:r>
          </a:p>
          <a:p>
            <a:pPr>
              <a:lnSpc>
                <a:spcPct val="100000"/>
              </a:lnSpc>
            </a:pPr>
            <a:r>
              <a:rPr lang="en-US" sz="1600" dirty="0">
                <a:latin typeface="Consolas" panose="020B0609020204030204" pitchFamily="49" charset="0"/>
              </a:rPr>
              <a:t>16. </a:t>
            </a:r>
            <a:r>
              <a:rPr lang="tr-TR" sz="1600" dirty="0">
                <a:latin typeface="Consolas" panose="020B0609020204030204" pitchFamily="49" charset="0"/>
              </a:rPr>
              <a:t>dpkg-reconfigure tzdata</a:t>
            </a:r>
          </a:p>
          <a:p>
            <a:pPr>
              <a:lnSpc>
                <a:spcPct val="100000"/>
              </a:lnSpc>
            </a:pPr>
            <a:r>
              <a:rPr lang="en-US" sz="1600" dirty="0">
                <a:latin typeface="Consolas" panose="020B0609020204030204" pitchFamily="49" charset="0"/>
              </a:rPr>
              <a:t>17. </a:t>
            </a:r>
            <a:r>
              <a:rPr kumimoji="0" lang="en-US" altLang="en-US" sz="1600" b="0" i="0" u="none" strike="noStrike" cap="none" normalizeH="0" baseline="0" dirty="0">
                <a:ln>
                  <a:noFill/>
                </a:ln>
                <a:solidFill>
                  <a:srgbClr val="E8E6E3"/>
                </a:solidFill>
                <a:effectLst/>
                <a:latin typeface="Consolas" panose="020B0609020204030204" pitchFamily="49" charset="0"/>
              </a:rPr>
              <a:t>apt update &amp;&amp; apt -y install ca-certificates </a:t>
            </a:r>
            <a:r>
              <a:rPr kumimoji="0" lang="en-US" altLang="en-US" sz="1600" b="0" i="0" u="none" strike="noStrike" cap="none" normalizeH="0" baseline="0" dirty="0" err="1">
                <a:ln>
                  <a:noFill/>
                </a:ln>
                <a:solidFill>
                  <a:srgbClr val="E8E6E3"/>
                </a:solidFill>
                <a:effectLst/>
                <a:latin typeface="Consolas" panose="020B0609020204030204" pitchFamily="49" charset="0"/>
              </a:rPr>
              <a:t>wget</a:t>
            </a:r>
            <a:r>
              <a:rPr kumimoji="0" lang="en-US" altLang="en-US" sz="1600" b="0" i="0" u="none" strike="noStrike" cap="none" normalizeH="0" baseline="0" dirty="0">
                <a:ln>
                  <a:noFill/>
                </a:ln>
                <a:solidFill>
                  <a:srgbClr val="E8E6E3"/>
                </a:solidFill>
                <a:effectLst/>
                <a:latin typeface="Consolas" panose="020B0609020204030204" pitchFamily="49" charset="0"/>
              </a:rPr>
              <a:t> net-tools </a:t>
            </a:r>
            <a:r>
              <a:rPr kumimoji="0" lang="en-US" altLang="en-US" sz="1600" b="0" i="0" u="none" strike="noStrike" cap="none" normalizeH="0" baseline="0" dirty="0" err="1">
                <a:ln>
                  <a:noFill/>
                </a:ln>
                <a:solidFill>
                  <a:srgbClr val="E8E6E3"/>
                </a:solidFill>
                <a:effectLst/>
                <a:latin typeface="Consolas" panose="020B0609020204030204" pitchFamily="49" charset="0"/>
              </a:rPr>
              <a:t>gnupg</a:t>
            </a:r>
            <a:r>
              <a:rPr kumimoji="0" lang="en-US" altLang="en-US" sz="1600" b="0" i="0" u="none" strike="noStrike" cap="none" normalizeH="0" baseline="0" dirty="0">
                <a:ln>
                  <a:noFill/>
                </a:ln>
                <a:solidFill>
                  <a:schemeClr val="tx1"/>
                </a:solidFill>
                <a:effectLst/>
                <a:latin typeface="Consolas" panose="020B0609020204030204" pitchFamily="49" charset="0"/>
              </a:rPr>
              <a:t> </a:t>
            </a:r>
          </a:p>
          <a:p>
            <a:pPr>
              <a:lnSpc>
                <a:spcPct val="100000"/>
              </a:lnSpc>
            </a:pPr>
            <a:r>
              <a:rPr lang="tr-TR" sz="1600" dirty="0">
                <a:latin typeface="Consolas" panose="020B0609020204030204" pitchFamily="49" charset="0"/>
              </a:rPr>
              <a:t>1</a:t>
            </a:r>
            <a:r>
              <a:rPr lang="en-US" sz="1600" dirty="0">
                <a:latin typeface="Consolas" panose="020B0609020204030204" pitchFamily="49" charset="0"/>
              </a:rPr>
              <a:t>8.</a:t>
            </a:r>
            <a:r>
              <a:rPr lang="tr-TR" sz="1600" dirty="0">
                <a:latin typeface="Consolas" panose="020B0609020204030204" pitchFamily="49" charset="0"/>
              </a:rPr>
              <a:t> </a:t>
            </a:r>
            <a:r>
              <a:rPr lang="en-US" sz="1600" dirty="0" err="1">
                <a:latin typeface="Consolas" panose="020B0609020204030204" pitchFamily="49" charset="0"/>
              </a:rPr>
              <a:t>wget</a:t>
            </a:r>
            <a:r>
              <a:rPr lang="en-US" sz="1600" dirty="0">
                <a:latin typeface="Consolas" panose="020B0609020204030204" pitchFamily="49" charset="0"/>
              </a:rPr>
              <a:t> -</a:t>
            </a:r>
            <a:r>
              <a:rPr lang="en-US" sz="1600" dirty="0" err="1">
                <a:latin typeface="Consolas" panose="020B0609020204030204" pitchFamily="49" charset="0"/>
              </a:rPr>
              <a:t>qO</a:t>
            </a:r>
            <a:r>
              <a:rPr lang="en-US" sz="1600" dirty="0">
                <a:latin typeface="Consolas" panose="020B0609020204030204" pitchFamily="49" charset="0"/>
              </a:rPr>
              <a:t> - https://as-repository.openvpn.net/as-repo-public.gpg | apt-key add -</a:t>
            </a:r>
            <a:endParaRPr lang="tr-TR" sz="1600" dirty="0">
              <a:latin typeface="Consolas" panose="020B0609020204030204" pitchFamily="49" charset="0"/>
            </a:endParaRPr>
          </a:p>
          <a:p>
            <a:pPr>
              <a:lnSpc>
                <a:spcPct val="100000"/>
              </a:lnSpc>
            </a:pPr>
            <a:r>
              <a:rPr lang="en-US" sz="1600" dirty="0">
                <a:latin typeface="Consolas" panose="020B0609020204030204" pitchFamily="49" charset="0"/>
              </a:rPr>
              <a:t>19. echo "deb http://as-repository.openvpn.net/as/debian focal main"&gt;/</a:t>
            </a:r>
            <a:r>
              <a:rPr lang="en-US" sz="1600" dirty="0" err="1">
                <a:latin typeface="Consolas" panose="020B0609020204030204" pitchFamily="49" charset="0"/>
              </a:rPr>
              <a:t>etc</a:t>
            </a:r>
            <a:r>
              <a:rPr lang="en-US" sz="1600" dirty="0">
                <a:latin typeface="Consolas" panose="020B0609020204030204" pitchFamily="49" charset="0"/>
              </a:rPr>
              <a:t>/apt/</a:t>
            </a:r>
            <a:r>
              <a:rPr lang="en-US" sz="1600" dirty="0" err="1">
                <a:latin typeface="Consolas" panose="020B0609020204030204" pitchFamily="49" charset="0"/>
              </a:rPr>
              <a:t>sources.list.d</a:t>
            </a:r>
            <a:r>
              <a:rPr lang="en-US" sz="1600" dirty="0">
                <a:latin typeface="Consolas" panose="020B0609020204030204" pitchFamily="49" charset="0"/>
              </a:rPr>
              <a:t>/</a:t>
            </a:r>
            <a:r>
              <a:rPr lang="en-US" sz="1600" dirty="0" err="1">
                <a:latin typeface="Consolas" panose="020B0609020204030204" pitchFamily="49" charset="0"/>
              </a:rPr>
              <a:t>openvpn</a:t>
            </a:r>
            <a:r>
              <a:rPr lang="en-US" sz="1600" dirty="0">
                <a:latin typeface="Consolas" panose="020B0609020204030204" pitchFamily="49" charset="0"/>
              </a:rPr>
              <a:t>-as-</a:t>
            </a:r>
            <a:r>
              <a:rPr lang="en-US" sz="1600" dirty="0" err="1">
                <a:latin typeface="Consolas" panose="020B0609020204030204" pitchFamily="49" charset="0"/>
              </a:rPr>
              <a:t>repo.list</a:t>
            </a:r>
            <a:endParaRPr lang="en-US" sz="1600" dirty="0">
              <a:latin typeface="Consolas" panose="020B0609020204030204" pitchFamily="49" charset="0"/>
            </a:endParaRPr>
          </a:p>
          <a:p>
            <a:pPr>
              <a:lnSpc>
                <a:spcPct val="100000"/>
              </a:lnSpc>
            </a:pPr>
            <a:r>
              <a:rPr lang="en-US" sz="1600" dirty="0">
                <a:latin typeface="Consolas" panose="020B0609020204030204" pitchFamily="49" charset="0"/>
              </a:rPr>
              <a:t>20. apt update &amp;&amp; apt -y install </a:t>
            </a:r>
            <a:r>
              <a:rPr lang="en-US" sz="1600" dirty="0" err="1">
                <a:latin typeface="Consolas" panose="020B0609020204030204" pitchFamily="49" charset="0"/>
              </a:rPr>
              <a:t>openvpn</a:t>
            </a:r>
            <a:r>
              <a:rPr lang="en-US" sz="1600" dirty="0">
                <a:latin typeface="Consolas" panose="020B0609020204030204" pitchFamily="49" charset="0"/>
              </a:rPr>
              <a:t>-as</a:t>
            </a:r>
          </a:p>
          <a:p>
            <a:pPr>
              <a:lnSpc>
                <a:spcPct val="100000"/>
              </a:lnSpc>
            </a:pPr>
            <a:r>
              <a:rPr lang="en-US" sz="1900" dirty="0"/>
              <a:t>21. Son </a:t>
            </a:r>
            <a:r>
              <a:rPr lang="tr-TR" sz="1900" dirty="0"/>
              <a:t>komuttan</a:t>
            </a:r>
            <a:r>
              <a:rPr lang="en-US" sz="1900" dirty="0"/>
              <a:t> </a:t>
            </a:r>
            <a:r>
              <a:rPr lang="tr-TR" sz="1900" dirty="0"/>
              <a:t>sonra</a:t>
            </a:r>
            <a:r>
              <a:rPr lang="en-US" sz="1900" dirty="0"/>
              <a:t> size PANEL </a:t>
            </a:r>
            <a:r>
              <a:rPr lang="en-US" sz="1900" dirty="0" err="1"/>
              <a:t>giri</a:t>
            </a:r>
            <a:r>
              <a:rPr lang="tr-TR" sz="1900" dirty="0"/>
              <a:t>ş</a:t>
            </a:r>
            <a:br>
              <a:rPr lang="en-US" sz="1900" dirty="0"/>
            </a:br>
            <a:r>
              <a:rPr lang="tr-TR" sz="1900" dirty="0"/>
              <a:t>bağlantınız</a:t>
            </a:r>
            <a:r>
              <a:rPr lang="en-US" sz="1900" dirty="0"/>
              <a:t> </a:t>
            </a:r>
            <a:r>
              <a:rPr lang="tr-TR" sz="1900" dirty="0"/>
              <a:t>ve şifrenizi veriyor burları</a:t>
            </a:r>
            <a:br>
              <a:rPr lang="en-US" sz="1900" dirty="0"/>
            </a:br>
            <a:r>
              <a:rPr lang="tr-TR" sz="1900" dirty="0"/>
              <a:t>bir yerde note alın</a:t>
            </a:r>
            <a:r>
              <a:rPr lang="en-US" sz="1900" dirty="0"/>
              <a:t>.</a:t>
            </a:r>
          </a:p>
        </p:txBody>
      </p:sp>
      <p:sp>
        <p:nvSpPr>
          <p:cNvPr id="15" name="Rectangle: Rounded Corners 14">
            <a:extLst>
              <a:ext uri="{FF2B5EF4-FFF2-40B4-BE49-F238E27FC236}">
                <a16:creationId xmlns:a16="http://schemas.microsoft.com/office/drawing/2014/main" id="{7FACF9F7-131A-4698-A664-492374ABF8D8}"/>
              </a:ext>
            </a:extLst>
          </p:cNvPr>
          <p:cNvSpPr/>
          <p:nvPr/>
        </p:nvSpPr>
        <p:spPr>
          <a:xfrm>
            <a:off x="8328830" y="6518291"/>
            <a:ext cx="706581" cy="298486"/>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21.</a:t>
            </a:r>
            <a:endParaRPr lang="tr-TR" dirty="0"/>
          </a:p>
        </p:txBody>
      </p:sp>
      <p:pic>
        <p:nvPicPr>
          <p:cNvPr id="19" name="Picture 18">
            <a:extLst>
              <a:ext uri="{FF2B5EF4-FFF2-40B4-BE49-F238E27FC236}">
                <a16:creationId xmlns:a16="http://schemas.microsoft.com/office/drawing/2014/main" id="{F3BBE31D-A8AC-4DD6-8F4D-563E4BD350EA}"/>
              </a:ext>
            </a:extLst>
          </p:cNvPr>
          <p:cNvPicPr>
            <a:picLocks noChangeAspect="1"/>
          </p:cNvPicPr>
          <p:nvPr/>
        </p:nvPicPr>
        <p:blipFill>
          <a:blip r:embed="rId2"/>
          <a:stretch>
            <a:fillRect/>
          </a:stretch>
        </p:blipFill>
        <p:spPr>
          <a:xfrm>
            <a:off x="6391647" y="4388489"/>
            <a:ext cx="4580949" cy="2114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4918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tr-TR" dirty="0">
                <a:solidFill>
                  <a:schemeClr val="bg1"/>
                </a:solidFill>
              </a:rPr>
              <a:t>VPN ayarları</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141017"/>
            <a:ext cx="10010217" cy="5226532"/>
          </a:xfrm>
        </p:spPr>
        <p:txBody>
          <a:bodyPr>
            <a:normAutofit/>
          </a:bodyPr>
          <a:lstStyle/>
          <a:p>
            <a:pPr>
              <a:lnSpc>
                <a:spcPct val="100000"/>
              </a:lnSpc>
            </a:pPr>
            <a:r>
              <a:rPr lang="en-US" sz="1900" dirty="0" err="1"/>
              <a:t>Tarayıcımızda</a:t>
            </a:r>
            <a:r>
              <a:rPr lang="en-US" sz="1900" dirty="0"/>
              <a:t> bize </a:t>
            </a:r>
            <a:r>
              <a:rPr lang="en-US" sz="1900" dirty="0" err="1"/>
              <a:t>verilen</a:t>
            </a:r>
            <a:r>
              <a:rPr lang="en-US" sz="1900" dirty="0"/>
              <a:t> </a:t>
            </a:r>
            <a:r>
              <a:rPr lang="en-US" sz="1900" dirty="0" err="1"/>
              <a:t>ba</a:t>
            </a:r>
            <a:r>
              <a:rPr lang="tr-TR" sz="1900" dirty="0"/>
              <a:t>ğlantıyı giriyoruz</a:t>
            </a:r>
            <a:r>
              <a:rPr lang="en-US" sz="1900" dirty="0"/>
              <a:t>&gt; </a:t>
            </a:r>
            <a:r>
              <a:rPr lang="tr-TR" sz="1900" dirty="0">
                <a:solidFill>
                  <a:srgbClr val="FF0000"/>
                </a:solidFill>
                <a:highlight>
                  <a:srgbClr val="FFFF00"/>
                </a:highlight>
              </a:rPr>
              <a:t>VPS İP</a:t>
            </a:r>
            <a:r>
              <a:rPr lang="en-US" sz="1900" dirty="0">
                <a:solidFill>
                  <a:srgbClr val="FF0000"/>
                </a:solidFill>
                <a:highlight>
                  <a:srgbClr val="FFFF00"/>
                </a:highlight>
              </a:rPr>
              <a:t>’</a:t>
            </a:r>
            <a:r>
              <a:rPr lang="tr-TR" sz="1900" dirty="0">
                <a:solidFill>
                  <a:srgbClr val="FF0000"/>
                </a:solidFill>
                <a:highlight>
                  <a:srgbClr val="FFFF00"/>
                </a:highlight>
              </a:rPr>
              <a:t>si</a:t>
            </a:r>
            <a:r>
              <a:rPr lang="tr-TR" sz="1900" dirty="0">
                <a:solidFill>
                  <a:srgbClr val="FF0000"/>
                </a:solidFill>
              </a:rPr>
              <a:t>:943/admin</a:t>
            </a:r>
            <a:r>
              <a:rPr lang="en-US" sz="1900" dirty="0"/>
              <a:t> </a:t>
            </a:r>
            <a:r>
              <a:rPr lang="tr-TR" sz="1900" dirty="0"/>
              <a:t>örneğin</a:t>
            </a:r>
            <a:r>
              <a:rPr lang="en-US" sz="1900" dirty="0"/>
              <a:t>&gt; </a:t>
            </a:r>
            <a:r>
              <a:rPr lang="en-US" sz="1900" dirty="0">
                <a:solidFill>
                  <a:schemeClr val="bg2"/>
                </a:solidFill>
                <a:hlinkClick r:id="rId2">
                  <a:extLst>
                    <a:ext uri="{A12FA001-AC4F-418D-AE19-62706E023703}">
                      <ahyp:hlinkClr xmlns:ahyp="http://schemas.microsoft.com/office/drawing/2018/hyperlinkcolor" val="tx"/>
                    </a:ext>
                  </a:extLst>
                </a:hlinkClick>
              </a:rPr>
              <a:t>https://</a:t>
            </a:r>
            <a:r>
              <a:rPr lang="en-US" sz="1900" dirty="0">
                <a:solidFill>
                  <a:schemeClr val="bg2"/>
                </a:solidFill>
                <a:highlight>
                  <a:srgbClr val="FFFF00"/>
                </a:highlight>
                <a:hlinkClick r:id="rId2">
                  <a:extLst>
                    <a:ext uri="{A12FA001-AC4F-418D-AE19-62706E023703}">
                      <ahyp:hlinkClr xmlns:ahyp="http://schemas.microsoft.com/office/drawing/2018/hyperlinkcolor" val="tx"/>
                    </a:ext>
                  </a:extLst>
                </a:hlinkClick>
              </a:rPr>
              <a:t>192.168.102.130</a:t>
            </a:r>
            <a:r>
              <a:rPr lang="en-US" sz="1900" dirty="0">
                <a:solidFill>
                  <a:schemeClr val="bg2"/>
                </a:solidFill>
                <a:hlinkClick r:id="rId2">
                  <a:extLst>
                    <a:ext uri="{A12FA001-AC4F-418D-AE19-62706E023703}">
                      <ahyp:hlinkClr xmlns:ahyp="http://schemas.microsoft.com/office/drawing/2018/hyperlinkcolor" val="tx"/>
                    </a:ext>
                  </a:extLst>
                </a:hlinkClick>
              </a:rPr>
              <a:t>:943/admin</a:t>
            </a:r>
            <a:endParaRPr lang="en-US" sz="1900" dirty="0">
              <a:solidFill>
                <a:schemeClr val="bg2"/>
              </a:solidFill>
            </a:endParaRPr>
          </a:p>
          <a:p>
            <a:pPr>
              <a:lnSpc>
                <a:spcPct val="100000"/>
              </a:lnSpc>
            </a:pPr>
            <a:r>
              <a:rPr lang="en-US" sz="1900" dirty="0"/>
              <a:t>User: </a:t>
            </a:r>
            <a:r>
              <a:rPr lang="en-US" sz="1900" dirty="0" err="1">
                <a:solidFill>
                  <a:schemeClr val="bg2"/>
                </a:solidFill>
              </a:rPr>
              <a:t>openvpn</a:t>
            </a:r>
            <a:endParaRPr lang="en-US" sz="1900" dirty="0">
              <a:solidFill>
                <a:schemeClr val="bg2"/>
              </a:solidFill>
            </a:endParaRPr>
          </a:p>
          <a:p>
            <a:pPr>
              <a:lnSpc>
                <a:spcPct val="100000"/>
              </a:lnSpc>
            </a:pPr>
            <a:r>
              <a:rPr lang="en-US" sz="1900" dirty="0"/>
              <a:t>Password: </a:t>
            </a:r>
            <a:r>
              <a:rPr lang="en-US" sz="1900" dirty="0" err="1">
                <a:solidFill>
                  <a:schemeClr val="bg2"/>
                </a:solidFill>
              </a:rPr>
              <a:t>Kurulum</a:t>
            </a:r>
            <a:r>
              <a:rPr lang="en-US" sz="1900" dirty="0">
                <a:solidFill>
                  <a:schemeClr val="bg2"/>
                </a:solidFill>
              </a:rPr>
              <a:t> </a:t>
            </a:r>
            <a:r>
              <a:rPr lang="en-US" sz="1900" dirty="0" err="1">
                <a:solidFill>
                  <a:schemeClr val="bg2"/>
                </a:solidFill>
              </a:rPr>
              <a:t>yaparken</a:t>
            </a:r>
            <a:r>
              <a:rPr lang="en-US" sz="1900" dirty="0">
                <a:solidFill>
                  <a:schemeClr val="bg2"/>
                </a:solidFill>
              </a:rPr>
              <a:t> bize </a:t>
            </a:r>
            <a:r>
              <a:rPr lang="en-US" sz="1900" dirty="0" err="1">
                <a:solidFill>
                  <a:schemeClr val="bg2"/>
                </a:solidFill>
              </a:rPr>
              <a:t>verilen</a:t>
            </a:r>
            <a:r>
              <a:rPr lang="en-US" sz="1900" dirty="0">
                <a:solidFill>
                  <a:schemeClr val="bg2"/>
                </a:solidFill>
              </a:rPr>
              <a:t> </a:t>
            </a:r>
            <a:r>
              <a:rPr lang="en-US" sz="1900" dirty="0" err="1">
                <a:solidFill>
                  <a:schemeClr val="bg2"/>
                </a:solidFill>
              </a:rPr>
              <a:t>şifre</a:t>
            </a:r>
            <a:endParaRPr lang="tr-TR" sz="1900" dirty="0">
              <a:solidFill>
                <a:schemeClr val="bg2"/>
              </a:solidFill>
            </a:endParaRPr>
          </a:p>
          <a:p>
            <a:pPr>
              <a:lnSpc>
                <a:spcPct val="100000"/>
              </a:lnSpc>
            </a:pPr>
            <a:endParaRPr lang="en-US" sz="1900" dirty="0"/>
          </a:p>
        </p:txBody>
      </p:sp>
      <p:pic>
        <p:nvPicPr>
          <p:cNvPr id="5" name="Picture 4">
            <a:extLst>
              <a:ext uri="{FF2B5EF4-FFF2-40B4-BE49-F238E27FC236}">
                <a16:creationId xmlns:a16="http://schemas.microsoft.com/office/drawing/2014/main" id="{33998391-63ED-45C4-B79A-766AE3360653}"/>
              </a:ext>
            </a:extLst>
          </p:cNvPr>
          <p:cNvPicPr>
            <a:picLocks noChangeAspect="1"/>
          </p:cNvPicPr>
          <p:nvPr/>
        </p:nvPicPr>
        <p:blipFill>
          <a:blip r:embed="rId3"/>
          <a:stretch>
            <a:fillRect/>
          </a:stretch>
        </p:blipFill>
        <p:spPr>
          <a:xfrm>
            <a:off x="3016268" y="3429000"/>
            <a:ext cx="6156287" cy="3159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194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tr-TR" dirty="0">
                <a:solidFill>
                  <a:schemeClr val="bg1"/>
                </a:solidFill>
              </a:rPr>
              <a:t>VPN ayarları</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141017"/>
            <a:ext cx="10010217" cy="5226532"/>
          </a:xfrm>
        </p:spPr>
        <p:txBody>
          <a:bodyPr>
            <a:normAutofit/>
          </a:bodyPr>
          <a:lstStyle/>
          <a:p>
            <a:pPr>
              <a:lnSpc>
                <a:spcPct val="100000"/>
              </a:lnSpc>
            </a:pPr>
            <a:r>
              <a:rPr lang="en-US" sz="1900" dirty="0"/>
              <a:t>TLS </a:t>
            </a:r>
            <a:r>
              <a:rPr lang="tr-TR" sz="1900" dirty="0"/>
              <a:t>ayarları</a:t>
            </a:r>
            <a:r>
              <a:rPr lang="en-US" sz="1900" dirty="0"/>
              <a:t>: CONFIGURATION</a:t>
            </a:r>
            <a:r>
              <a:rPr lang="tr-TR" sz="1900" dirty="0"/>
              <a:t> kısmından TLS Settings kısımını açıp </a:t>
            </a:r>
            <a:r>
              <a:rPr lang="en-US" sz="1900" dirty="0">
                <a:solidFill>
                  <a:schemeClr val="bg2"/>
                </a:solidFill>
              </a:rPr>
              <a:t>TLS 1.3</a:t>
            </a:r>
            <a:r>
              <a:rPr lang="en-US" sz="1900" dirty="0"/>
              <a:t> se</a:t>
            </a:r>
            <a:r>
              <a:rPr lang="tr-TR" sz="1900" dirty="0"/>
              <a:t>çiyoruz</a:t>
            </a:r>
            <a:r>
              <a:rPr lang="en-US" sz="1900" dirty="0"/>
              <a:t>.</a:t>
            </a:r>
          </a:p>
          <a:p>
            <a:pPr>
              <a:lnSpc>
                <a:spcPct val="100000"/>
              </a:lnSpc>
            </a:pPr>
            <a:r>
              <a:rPr lang="tr-TR" sz="1900" dirty="0"/>
              <a:t>Sayfanın sonunda yer alan	      tıklıyoruz</a:t>
            </a:r>
            <a:r>
              <a:rPr lang="en-US" sz="1900" dirty="0"/>
              <a:t>.</a:t>
            </a:r>
          </a:p>
          <a:p>
            <a:pPr>
              <a:lnSpc>
                <a:spcPct val="100000"/>
              </a:lnSpc>
            </a:pPr>
            <a:endParaRPr lang="en-US" sz="1900" dirty="0"/>
          </a:p>
          <a:p>
            <a:pPr>
              <a:lnSpc>
                <a:spcPct val="100000"/>
              </a:lnSpc>
            </a:pPr>
            <a:r>
              <a:rPr lang="tr-TR" sz="1900" dirty="0"/>
              <a:t>Sayfanın başına gelen  		      </a:t>
            </a:r>
            <a:r>
              <a:rPr lang="en-US" sz="1900" dirty="0"/>
              <a:t>		     </a:t>
            </a:r>
            <a:r>
              <a:rPr lang="tr-TR" sz="1900" dirty="0"/>
              <a:t> tıklıyoruz</a:t>
            </a:r>
            <a:r>
              <a:rPr lang="en-US" sz="1900" dirty="0"/>
              <a:t>.</a:t>
            </a:r>
          </a:p>
          <a:p>
            <a:pPr>
              <a:lnSpc>
                <a:spcPct val="100000"/>
              </a:lnSpc>
            </a:pPr>
            <a:endParaRPr lang="en-US" sz="1900" dirty="0"/>
          </a:p>
          <a:p>
            <a:pPr>
              <a:lnSpc>
                <a:spcPct val="100000"/>
              </a:lnSpc>
            </a:pPr>
            <a:endParaRPr lang="en-US" sz="1900" dirty="0"/>
          </a:p>
        </p:txBody>
      </p:sp>
      <p:pic>
        <p:nvPicPr>
          <p:cNvPr id="5" name="Picture 4">
            <a:extLst>
              <a:ext uri="{FF2B5EF4-FFF2-40B4-BE49-F238E27FC236}">
                <a16:creationId xmlns:a16="http://schemas.microsoft.com/office/drawing/2014/main" id="{33998391-63ED-45C4-B79A-766AE3360653}"/>
              </a:ext>
            </a:extLst>
          </p:cNvPr>
          <p:cNvPicPr>
            <a:picLocks noChangeAspect="1"/>
          </p:cNvPicPr>
          <p:nvPr/>
        </p:nvPicPr>
        <p:blipFill rotWithShape="1">
          <a:blip r:embed="rId2">
            <a:extLst>
              <a:ext uri="{28A0092B-C50C-407E-A947-70E740481C1C}">
                <a14:useLocalDpi xmlns:a14="http://schemas.microsoft.com/office/drawing/2010/main" val="0"/>
              </a:ext>
            </a:extLst>
          </a:blip>
          <a:srcRect l="78" t="-1" r="227" b="3"/>
          <a:stretch/>
        </p:blipFill>
        <p:spPr>
          <a:xfrm>
            <a:off x="2386012" y="3429000"/>
            <a:ext cx="7405687" cy="3159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88D2E1B-3F74-4DE6-B85C-A2E491CD4E3A}"/>
              </a:ext>
            </a:extLst>
          </p:cNvPr>
          <p:cNvPicPr>
            <a:picLocks noChangeAspect="1"/>
          </p:cNvPicPr>
          <p:nvPr/>
        </p:nvPicPr>
        <p:blipFill>
          <a:blip r:embed="rId3"/>
          <a:stretch>
            <a:fillRect/>
          </a:stretch>
        </p:blipFill>
        <p:spPr>
          <a:xfrm>
            <a:off x="4066718" y="1557763"/>
            <a:ext cx="1094847" cy="39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B2087F9-3509-4125-B9D9-2AB090543CE6}"/>
              </a:ext>
            </a:extLst>
          </p:cNvPr>
          <p:cNvPicPr>
            <a:picLocks noChangeAspect="1"/>
          </p:cNvPicPr>
          <p:nvPr/>
        </p:nvPicPr>
        <p:blipFill>
          <a:blip r:embed="rId4"/>
          <a:stretch>
            <a:fillRect/>
          </a:stretch>
        </p:blipFill>
        <p:spPr>
          <a:xfrm>
            <a:off x="3609519" y="2130729"/>
            <a:ext cx="3387421" cy="95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82626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tr-TR" dirty="0">
                <a:solidFill>
                  <a:schemeClr val="bg1"/>
                </a:solidFill>
              </a:rPr>
              <a:t>VPN ayarları</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141017"/>
            <a:ext cx="10010217" cy="5226532"/>
          </a:xfrm>
        </p:spPr>
        <p:txBody>
          <a:bodyPr>
            <a:normAutofit/>
          </a:bodyPr>
          <a:lstStyle/>
          <a:p>
            <a:pPr>
              <a:lnSpc>
                <a:spcPct val="100000"/>
              </a:lnSpc>
            </a:pPr>
            <a:r>
              <a:rPr lang="en-US" sz="1900" dirty="0"/>
              <a:t>DNS </a:t>
            </a:r>
            <a:r>
              <a:rPr lang="tr-TR" sz="1900" dirty="0"/>
              <a:t>ayarları</a:t>
            </a:r>
            <a:r>
              <a:rPr lang="en-US" sz="1900" dirty="0"/>
              <a:t>: CONFIGURATION</a:t>
            </a:r>
            <a:r>
              <a:rPr lang="tr-TR" sz="1900" dirty="0"/>
              <a:t> kısmından VPN Settings kısımını açıp </a:t>
            </a:r>
            <a:r>
              <a:rPr lang="en-US" sz="1900" dirty="0">
                <a:solidFill>
                  <a:schemeClr val="bg2"/>
                </a:solidFill>
              </a:rPr>
              <a:t>specific DNS servers</a:t>
            </a:r>
            <a:r>
              <a:rPr lang="en-US" sz="1900" dirty="0"/>
              <a:t> se</a:t>
            </a:r>
            <a:r>
              <a:rPr lang="tr-TR" sz="1900" dirty="0"/>
              <a:t>çiyoruz</a:t>
            </a:r>
            <a:r>
              <a:rPr lang="en-US" sz="1900" dirty="0"/>
              <a:t>.</a:t>
            </a:r>
            <a:endParaRPr lang="tr-TR" sz="1900" dirty="0"/>
          </a:p>
          <a:p>
            <a:pPr>
              <a:lnSpc>
                <a:spcPct val="100000"/>
              </a:lnSpc>
            </a:pPr>
            <a:r>
              <a:rPr lang="en-US" sz="1900" dirty="0"/>
              <a:t>Primary DNS Server</a:t>
            </a:r>
            <a:r>
              <a:rPr lang="tr-TR" sz="1900" dirty="0"/>
              <a:t> kısmında Cloudflare</a:t>
            </a:r>
            <a:r>
              <a:rPr lang="en-US" sz="1900" dirty="0"/>
              <a:t> </a:t>
            </a:r>
            <a:r>
              <a:rPr lang="tr-TR" sz="1900" dirty="0"/>
              <a:t>DNS</a:t>
            </a:r>
            <a:r>
              <a:rPr lang="en-US" sz="1900" dirty="0"/>
              <a:t>’</a:t>
            </a:r>
            <a:r>
              <a:rPr lang="tr-TR" sz="1900" dirty="0"/>
              <a:t>ini giriyoruz</a:t>
            </a:r>
            <a:r>
              <a:rPr lang="en-US" sz="1900" dirty="0"/>
              <a:t>: </a:t>
            </a:r>
            <a:r>
              <a:rPr lang="en-US" sz="1900" dirty="0">
                <a:solidFill>
                  <a:schemeClr val="bg2"/>
                </a:solidFill>
              </a:rPr>
              <a:t>1.1.1.1</a:t>
            </a:r>
          </a:p>
          <a:p>
            <a:pPr>
              <a:lnSpc>
                <a:spcPct val="100000"/>
              </a:lnSpc>
            </a:pPr>
            <a:r>
              <a:rPr lang="en-US" sz="1900" dirty="0"/>
              <a:t>Secondary DNS Server </a:t>
            </a:r>
            <a:r>
              <a:rPr lang="tr-TR" sz="1900" dirty="0"/>
              <a:t>kısmında Cloudflare</a:t>
            </a:r>
            <a:r>
              <a:rPr lang="en-US" sz="1900" dirty="0"/>
              <a:t> </a:t>
            </a:r>
            <a:r>
              <a:rPr lang="tr-TR" sz="1900" dirty="0"/>
              <a:t>DNS</a:t>
            </a:r>
            <a:r>
              <a:rPr lang="en-US" sz="1900" dirty="0"/>
              <a:t>’</a:t>
            </a:r>
            <a:r>
              <a:rPr lang="tr-TR" sz="1900" dirty="0"/>
              <a:t>ini giriyoruz</a:t>
            </a:r>
            <a:r>
              <a:rPr lang="en-US" sz="1900" dirty="0"/>
              <a:t>: </a:t>
            </a:r>
            <a:r>
              <a:rPr lang="en-US" sz="1900" dirty="0">
                <a:solidFill>
                  <a:schemeClr val="bg2"/>
                </a:solidFill>
              </a:rPr>
              <a:t>1.0.0.1</a:t>
            </a:r>
          </a:p>
          <a:p>
            <a:pPr>
              <a:lnSpc>
                <a:spcPct val="100000"/>
              </a:lnSpc>
            </a:pPr>
            <a:r>
              <a:rPr lang="tr-TR" sz="1900" dirty="0"/>
              <a:t>Sayfanın sonunda yer alan	      tıklıyoruz</a:t>
            </a:r>
            <a:r>
              <a:rPr lang="en-US" sz="1900" dirty="0"/>
              <a:t>.</a:t>
            </a:r>
            <a:br>
              <a:rPr lang="en-US" sz="1900" dirty="0"/>
            </a:br>
            <a:endParaRPr lang="en-US" sz="1900" dirty="0"/>
          </a:p>
          <a:p>
            <a:pPr>
              <a:lnSpc>
                <a:spcPct val="100000"/>
              </a:lnSpc>
            </a:pPr>
            <a:r>
              <a:rPr lang="tr-TR" sz="1900" dirty="0"/>
              <a:t>Sayfanın başına gelen  		      </a:t>
            </a:r>
            <a:r>
              <a:rPr lang="en-US" sz="1900" dirty="0"/>
              <a:t>		      </a:t>
            </a:r>
            <a:r>
              <a:rPr lang="tr-TR" sz="1900" dirty="0"/>
              <a:t>tıklıyoruz</a:t>
            </a:r>
            <a:r>
              <a:rPr lang="en-US" sz="1900" dirty="0"/>
              <a:t>.</a:t>
            </a:r>
          </a:p>
          <a:p>
            <a:pPr>
              <a:lnSpc>
                <a:spcPct val="100000"/>
              </a:lnSpc>
            </a:pPr>
            <a:endParaRPr lang="en-US" sz="1900" dirty="0"/>
          </a:p>
          <a:p>
            <a:pPr>
              <a:lnSpc>
                <a:spcPct val="100000"/>
              </a:lnSpc>
            </a:pPr>
            <a:endParaRPr lang="en-US" sz="1900" dirty="0"/>
          </a:p>
        </p:txBody>
      </p:sp>
      <p:pic>
        <p:nvPicPr>
          <p:cNvPr id="6" name="Picture 5">
            <a:extLst>
              <a:ext uri="{FF2B5EF4-FFF2-40B4-BE49-F238E27FC236}">
                <a16:creationId xmlns:a16="http://schemas.microsoft.com/office/drawing/2014/main" id="{F88D2E1B-3F74-4DE6-B85C-A2E491CD4E3A}"/>
              </a:ext>
            </a:extLst>
          </p:cNvPr>
          <p:cNvPicPr>
            <a:picLocks noChangeAspect="1"/>
          </p:cNvPicPr>
          <p:nvPr/>
        </p:nvPicPr>
        <p:blipFill>
          <a:blip r:embed="rId2"/>
          <a:stretch>
            <a:fillRect/>
          </a:stretch>
        </p:blipFill>
        <p:spPr>
          <a:xfrm>
            <a:off x="4066718" y="2688295"/>
            <a:ext cx="1094847" cy="39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B2087F9-3509-4125-B9D9-2AB090543CE6}"/>
              </a:ext>
            </a:extLst>
          </p:cNvPr>
          <p:cNvPicPr>
            <a:picLocks noChangeAspect="1"/>
          </p:cNvPicPr>
          <p:nvPr/>
        </p:nvPicPr>
        <p:blipFill>
          <a:blip r:embed="rId3"/>
          <a:stretch>
            <a:fillRect/>
          </a:stretch>
        </p:blipFill>
        <p:spPr>
          <a:xfrm>
            <a:off x="3617831" y="3136568"/>
            <a:ext cx="3387421" cy="95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4085E613-DBA8-4C1D-B19B-35541D514E97}"/>
              </a:ext>
            </a:extLst>
          </p:cNvPr>
          <p:cNvPicPr>
            <a:picLocks noChangeAspect="1"/>
          </p:cNvPicPr>
          <p:nvPr/>
        </p:nvPicPr>
        <p:blipFill>
          <a:blip r:embed="rId4"/>
          <a:stretch>
            <a:fillRect/>
          </a:stretch>
        </p:blipFill>
        <p:spPr>
          <a:xfrm>
            <a:off x="1501630" y="4216304"/>
            <a:ext cx="9185564" cy="2226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593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tr-TR" dirty="0">
                <a:solidFill>
                  <a:schemeClr val="bg1"/>
                </a:solidFill>
              </a:rPr>
              <a:t>VPN ayarları</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141017"/>
            <a:ext cx="10010217" cy="5226532"/>
          </a:xfrm>
        </p:spPr>
        <p:txBody>
          <a:bodyPr>
            <a:normAutofit/>
          </a:bodyPr>
          <a:lstStyle/>
          <a:p>
            <a:pPr>
              <a:lnSpc>
                <a:spcPct val="100000"/>
              </a:lnSpc>
            </a:pPr>
            <a:r>
              <a:rPr lang="en-US" sz="1900" dirty="0"/>
              <a:t>TLS </a:t>
            </a:r>
            <a:r>
              <a:rPr lang="tr-TR" sz="1900" dirty="0"/>
              <a:t>Control</a:t>
            </a:r>
            <a:r>
              <a:rPr lang="en-US" sz="1900" dirty="0"/>
              <a:t> </a:t>
            </a:r>
            <a:r>
              <a:rPr lang="tr-TR" sz="1900" dirty="0"/>
              <a:t>ayarları</a:t>
            </a:r>
            <a:r>
              <a:rPr lang="en-US" sz="1900" dirty="0"/>
              <a:t>: CONFIGURATION</a:t>
            </a:r>
            <a:r>
              <a:rPr lang="tr-TR" sz="1900" dirty="0"/>
              <a:t> kısmından Advanced VPN kısımını açıp</a:t>
            </a:r>
            <a:r>
              <a:rPr lang="en-US" sz="1900" dirty="0"/>
              <a:t> </a:t>
            </a:r>
            <a:r>
              <a:rPr lang="tr-TR" sz="1900" dirty="0"/>
              <a:t>TLS Control Channel Security kısımın</a:t>
            </a:r>
            <a:r>
              <a:rPr lang="en-US" sz="1900" dirty="0"/>
              <a:t>dan</a:t>
            </a:r>
            <a:r>
              <a:rPr lang="tr-TR" sz="1900" dirty="0"/>
              <a:t> </a:t>
            </a:r>
            <a:r>
              <a:rPr lang="en-US" sz="1900" dirty="0">
                <a:solidFill>
                  <a:schemeClr val="bg2"/>
                </a:solidFill>
              </a:rPr>
              <a:t>tls-cryptv2</a:t>
            </a:r>
            <a:r>
              <a:rPr lang="en-US" sz="1900" dirty="0"/>
              <a:t> se</a:t>
            </a:r>
            <a:r>
              <a:rPr lang="tr-TR" sz="1900" dirty="0"/>
              <a:t>çiyoruz</a:t>
            </a:r>
            <a:r>
              <a:rPr lang="en-US" sz="1900" dirty="0"/>
              <a:t>.</a:t>
            </a:r>
            <a:endParaRPr lang="tr-TR" sz="1900" dirty="0"/>
          </a:p>
          <a:p>
            <a:pPr>
              <a:lnSpc>
                <a:spcPct val="100000"/>
              </a:lnSpc>
            </a:pPr>
            <a:r>
              <a:rPr lang="tr-TR" sz="1900" dirty="0"/>
              <a:t>Sayfanın sonunda yer alan	      tıklıyoruz</a:t>
            </a:r>
            <a:r>
              <a:rPr lang="en-US" sz="1900" dirty="0"/>
              <a:t>.</a:t>
            </a:r>
            <a:br>
              <a:rPr lang="en-US" sz="1900" dirty="0"/>
            </a:br>
            <a:endParaRPr lang="en-US" sz="1900" dirty="0"/>
          </a:p>
          <a:p>
            <a:pPr>
              <a:lnSpc>
                <a:spcPct val="100000"/>
              </a:lnSpc>
            </a:pPr>
            <a:r>
              <a:rPr lang="tr-TR" sz="1900" dirty="0"/>
              <a:t>Sayfanın başına gelen  		      </a:t>
            </a:r>
            <a:r>
              <a:rPr lang="en-US" sz="1900" dirty="0"/>
              <a:t>		      </a:t>
            </a:r>
            <a:r>
              <a:rPr lang="tr-TR" sz="1900" dirty="0"/>
              <a:t>tıklıyoruz</a:t>
            </a:r>
            <a:r>
              <a:rPr lang="en-US" sz="1900" dirty="0"/>
              <a:t>.</a:t>
            </a:r>
          </a:p>
          <a:p>
            <a:pPr>
              <a:lnSpc>
                <a:spcPct val="100000"/>
              </a:lnSpc>
            </a:pPr>
            <a:endParaRPr lang="en-US" sz="1900" dirty="0"/>
          </a:p>
          <a:p>
            <a:pPr>
              <a:lnSpc>
                <a:spcPct val="100000"/>
              </a:lnSpc>
            </a:pPr>
            <a:endParaRPr lang="en-US" sz="1900" dirty="0"/>
          </a:p>
        </p:txBody>
      </p:sp>
      <p:pic>
        <p:nvPicPr>
          <p:cNvPr id="6" name="Picture 5">
            <a:extLst>
              <a:ext uri="{FF2B5EF4-FFF2-40B4-BE49-F238E27FC236}">
                <a16:creationId xmlns:a16="http://schemas.microsoft.com/office/drawing/2014/main" id="{F88D2E1B-3F74-4DE6-B85C-A2E491CD4E3A}"/>
              </a:ext>
            </a:extLst>
          </p:cNvPr>
          <p:cNvPicPr>
            <a:picLocks noChangeAspect="1"/>
          </p:cNvPicPr>
          <p:nvPr/>
        </p:nvPicPr>
        <p:blipFill>
          <a:blip r:embed="rId2"/>
          <a:stretch>
            <a:fillRect/>
          </a:stretch>
        </p:blipFill>
        <p:spPr>
          <a:xfrm>
            <a:off x="4066718" y="1857023"/>
            <a:ext cx="1094847" cy="39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4B2087F9-3509-4125-B9D9-2AB090543CE6}"/>
              </a:ext>
            </a:extLst>
          </p:cNvPr>
          <p:cNvPicPr>
            <a:picLocks noChangeAspect="1"/>
          </p:cNvPicPr>
          <p:nvPr/>
        </p:nvPicPr>
        <p:blipFill>
          <a:blip r:embed="rId3"/>
          <a:stretch>
            <a:fillRect/>
          </a:stretch>
        </p:blipFill>
        <p:spPr>
          <a:xfrm>
            <a:off x="3601206" y="2305296"/>
            <a:ext cx="3387421" cy="959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4085E613-DBA8-4C1D-B19B-35541D514E97}"/>
              </a:ext>
            </a:extLst>
          </p:cNvPr>
          <p:cNvPicPr>
            <a:picLocks noChangeAspect="1"/>
          </p:cNvPicPr>
          <p:nvPr/>
        </p:nvPicPr>
        <p:blipFill rotWithShape="1">
          <a:blip r:embed="rId4">
            <a:extLst>
              <a:ext uri="{28A0092B-C50C-407E-A947-70E740481C1C}">
                <a14:useLocalDpi xmlns:a14="http://schemas.microsoft.com/office/drawing/2010/main" val="0"/>
              </a:ext>
            </a:extLst>
          </a:blip>
          <a:srcRect t="484" b="3742"/>
          <a:stretch/>
        </p:blipFill>
        <p:spPr>
          <a:xfrm>
            <a:off x="1501630" y="3938588"/>
            <a:ext cx="9185564" cy="2475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8331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en-US" dirty="0" err="1">
                <a:solidFill>
                  <a:schemeClr val="bg1"/>
                </a:solidFill>
              </a:rPr>
              <a:t>cihazımızda</a:t>
            </a:r>
            <a:r>
              <a:rPr lang="en-US" dirty="0">
                <a:solidFill>
                  <a:schemeClr val="bg1"/>
                </a:solidFill>
              </a:rPr>
              <a:t> </a:t>
            </a:r>
            <a:r>
              <a:rPr lang="en-US" dirty="0" err="1">
                <a:solidFill>
                  <a:schemeClr val="bg1"/>
                </a:solidFill>
              </a:rPr>
              <a:t>VPN'imize</a:t>
            </a:r>
            <a:r>
              <a:rPr lang="en-US" dirty="0">
                <a:solidFill>
                  <a:schemeClr val="bg1"/>
                </a:solidFill>
              </a:rPr>
              <a:t> </a:t>
            </a:r>
            <a:r>
              <a:rPr lang="en-US" dirty="0" err="1">
                <a:solidFill>
                  <a:schemeClr val="bg1"/>
                </a:solidFill>
              </a:rPr>
              <a:t>kurmak</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07521"/>
            <a:ext cx="10010217" cy="5226532"/>
          </a:xfrm>
        </p:spPr>
        <p:txBody>
          <a:bodyPr>
            <a:normAutofit/>
          </a:bodyPr>
          <a:lstStyle/>
          <a:p>
            <a:pPr>
              <a:lnSpc>
                <a:spcPct val="100000"/>
              </a:lnSpc>
            </a:pPr>
            <a:r>
              <a:rPr lang="en-US" sz="1900" dirty="0" err="1"/>
              <a:t>Tarayıcımızda</a:t>
            </a:r>
            <a:r>
              <a:rPr lang="en-US" sz="1900" dirty="0"/>
              <a:t> </a:t>
            </a:r>
            <a:r>
              <a:rPr lang="en-US" sz="1900" dirty="0" err="1"/>
              <a:t>verilen</a:t>
            </a:r>
            <a:r>
              <a:rPr lang="en-US" sz="1900" dirty="0"/>
              <a:t> </a:t>
            </a:r>
            <a:r>
              <a:rPr lang="en-US" sz="1900" dirty="0" err="1"/>
              <a:t>ba</a:t>
            </a:r>
            <a:r>
              <a:rPr lang="tr-TR" sz="1900" dirty="0"/>
              <a:t>ğlantıyı giriyoruz</a:t>
            </a:r>
            <a:r>
              <a:rPr lang="en-US" sz="1900" dirty="0"/>
              <a:t>&gt; </a:t>
            </a:r>
            <a:r>
              <a:rPr lang="tr-TR" sz="1900" dirty="0">
                <a:solidFill>
                  <a:srgbClr val="FF0000"/>
                </a:solidFill>
                <a:highlight>
                  <a:srgbClr val="FFFF00"/>
                </a:highlight>
              </a:rPr>
              <a:t>VPS İP</a:t>
            </a:r>
            <a:r>
              <a:rPr lang="en-US" sz="1900" dirty="0">
                <a:solidFill>
                  <a:srgbClr val="FF0000"/>
                </a:solidFill>
                <a:highlight>
                  <a:srgbClr val="FFFF00"/>
                </a:highlight>
              </a:rPr>
              <a:t>’</a:t>
            </a:r>
            <a:r>
              <a:rPr lang="tr-TR" sz="1900" dirty="0">
                <a:solidFill>
                  <a:srgbClr val="FF0000"/>
                </a:solidFill>
                <a:highlight>
                  <a:srgbClr val="FFFF00"/>
                </a:highlight>
              </a:rPr>
              <a:t>si</a:t>
            </a:r>
            <a:r>
              <a:rPr lang="tr-TR" sz="1900" dirty="0">
                <a:solidFill>
                  <a:srgbClr val="FF0000"/>
                </a:solidFill>
              </a:rPr>
              <a:t>:943</a:t>
            </a:r>
            <a:br>
              <a:rPr lang="en-US" sz="1900" dirty="0">
                <a:solidFill>
                  <a:srgbClr val="FF0000"/>
                </a:solidFill>
              </a:rPr>
            </a:br>
            <a:r>
              <a:rPr lang="tr-TR" sz="1900" dirty="0"/>
              <a:t>örneğin</a:t>
            </a:r>
            <a:r>
              <a:rPr lang="en-US" sz="1900" dirty="0"/>
              <a:t>&gt; </a:t>
            </a:r>
            <a:r>
              <a:rPr lang="en-US" sz="1900" dirty="0">
                <a:solidFill>
                  <a:schemeClr val="bg2"/>
                </a:solidFill>
              </a:rPr>
              <a:t>https://</a:t>
            </a:r>
            <a:r>
              <a:rPr lang="en-US" sz="1900" dirty="0">
                <a:solidFill>
                  <a:schemeClr val="bg2"/>
                </a:solidFill>
                <a:highlight>
                  <a:srgbClr val="FFFF00"/>
                </a:highlight>
              </a:rPr>
              <a:t>192.168.102.130</a:t>
            </a:r>
            <a:r>
              <a:rPr lang="en-US" sz="1900" dirty="0">
                <a:solidFill>
                  <a:schemeClr val="bg2"/>
                </a:solidFill>
              </a:rPr>
              <a:t>:943</a:t>
            </a:r>
            <a:r>
              <a:rPr lang="tr-TR" sz="1900" dirty="0">
                <a:solidFill>
                  <a:schemeClr val="bg2"/>
                </a:solidFill>
              </a:rPr>
              <a:t>/</a:t>
            </a:r>
            <a:endParaRPr lang="en-US" sz="1900" dirty="0">
              <a:solidFill>
                <a:schemeClr val="bg2"/>
              </a:solidFill>
            </a:endParaRPr>
          </a:p>
          <a:p>
            <a:pPr>
              <a:lnSpc>
                <a:spcPct val="100000"/>
              </a:lnSpc>
            </a:pPr>
            <a:r>
              <a:rPr lang="en-US" sz="1900" dirty="0"/>
              <a:t>User: </a:t>
            </a:r>
            <a:r>
              <a:rPr lang="en-US" sz="1900" dirty="0" err="1">
                <a:solidFill>
                  <a:schemeClr val="bg2"/>
                </a:solidFill>
              </a:rPr>
              <a:t>openvpn</a:t>
            </a:r>
            <a:endParaRPr lang="en-US" sz="1900" dirty="0">
              <a:solidFill>
                <a:schemeClr val="bg2"/>
              </a:solidFill>
            </a:endParaRPr>
          </a:p>
          <a:p>
            <a:pPr>
              <a:lnSpc>
                <a:spcPct val="100000"/>
              </a:lnSpc>
            </a:pPr>
            <a:r>
              <a:rPr lang="en-US" sz="1900" dirty="0"/>
              <a:t>Password: </a:t>
            </a:r>
            <a:r>
              <a:rPr lang="en-US" sz="1900" dirty="0" err="1">
                <a:solidFill>
                  <a:schemeClr val="bg2"/>
                </a:solidFill>
              </a:rPr>
              <a:t>Kurulum</a:t>
            </a:r>
            <a:r>
              <a:rPr lang="en-US" sz="1900" dirty="0">
                <a:solidFill>
                  <a:schemeClr val="bg2"/>
                </a:solidFill>
              </a:rPr>
              <a:t> </a:t>
            </a:r>
            <a:r>
              <a:rPr lang="en-US" sz="1900" dirty="0" err="1">
                <a:solidFill>
                  <a:schemeClr val="bg2"/>
                </a:solidFill>
              </a:rPr>
              <a:t>yaparken</a:t>
            </a:r>
            <a:r>
              <a:rPr lang="en-US" sz="1900" dirty="0">
                <a:solidFill>
                  <a:schemeClr val="bg2"/>
                </a:solidFill>
              </a:rPr>
              <a:t> bize </a:t>
            </a:r>
            <a:r>
              <a:rPr lang="en-US" sz="1900" dirty="0" err="1">
                <a:solidFill>
                  <a:schemeClr val="bg2"/>
                </a:solidFill>
              </a:rPr>
              <a:t>verilen</a:t>
            </a:r>
            <a:r>
              <a:rPr lang="en-US" sz="1900" dirty="0">
                <a:solidFill>
                  <a:schemeClr val="bg2"/>
                </a:solidFill>
              </a:rPr>
              <a:t> </a:t>
            </a:r>
            <a:r>
              <a:rPr lang="en-US" sz="1900" dirty="0" err="1">
                <a:solidFill>
                  <a:schemeClr val="bg2"/>
                </a:solidFill>
              </a:rPr>
              <a:t>şifre</a:t>
            </a:r>
            <a:endParaRPr lang="tr-TR" sz="1900" dirty="0">
              <a:solidFill>
                <a:schemeClr val="bg2"/>
              </a:solidFill>
            </a:endParaRPr>
          </a:p>
          <a:p>
            <a:pPr>
              <a:lnSpc>
                <a:spcPct val="100000"/>
              </a:lnSpc>
            </a:pPr>
            <a:endParaRPr lang="en-US" sz="1900" dirty="0"/>
          </a:p>
        </p:txBody>
      </p:sp>
      <p:pic>
        <p:nvPicPr>
          <p:cNvPr id="5" name="Picture 4">
            <a:extLst>
              <a:ext uri="{FF2B5EF4-FFF2-40B4-BE49-F238E27FC236}">
                <a16:creationId xmlns:a16="http://schemas.microsoft.com/office/drawing/2014/main" id="{33998391-63ED-45C4-B79A-766AE3360653}"/>
              </a:ext>
            </a:extLst>
          </p:cNvPr>
          <p:cNvPicPr>
            <a:picLocks noChangeAspect="1"/>
          </p:cNvPicPr>
          <p:nvPr/>
        </p:nvPicPr>
        <p:blipFill>
          <a:blip r:embed="rId2">
            <a:extLst>
              <a:ext uri="{28A0092B-C50C-407E-A947-70E740481C1C}">
                <a14:useLocalDpi xmlns:a14="http://schemas.microsoft.com/office/drawing/2010/main" val="0"/>
              </a:ext>
            </a:extLst>
          </a:blip>
          <a:srcRect l="81" r="81"/>
          <a:stretch/>
        </p:blipFill>
        <p:spPr>
          <a:xfrm>
            <a:off x="3016268" y="3429000"/>
            <a:ext cx="6156287" cy="3159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024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en-US" dirty="0" err="1">
                <a:solidFill>
                  <a:schemeClr val="bg1"/>
                </a:solidFill>
              </a:rPr>
              <a:t>cihazımızda</a:t>
            </a:r>
            <a:r>
              <a:rPr lang="en-US" dirty="0">
                <a:solidFill>
                  <a:schemeClr val="bg1"/>
                </a:solidFill>
              </a:rPr>
              <a:t> </a:t>
            </a:r>
            <a:r>
              <a:rPr lang="en-US" dirty="0" err="1">
                <a:solidFill>
                  <a:schemeClr val="bg1"/>
                </a:solidFill>
              </a:rPr>
              <a:t>VPN'imize</a:t>
            </a:r>
            <a:r>
              <a:rPr lang="en-US" dirty="0">
                <a:solidFill>
                  <a:schemeClr val="bg1"/>
                </a:solidFill>
              </a:rPr>
              <a:t> </a:t>
            </a:r>
            <a:r>
              <a:rPr lang="en-US" dirty="0" err="1">
                <a:solidFill>
                  <a:schemeClr val="bg1"/>
                </a:solidFill>
              </a:rPr>
              <a:t>kurmak</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07521"/>
            <a:ext cx="10010217" cy="5226532"/>
          </a:xfrm>
        </p:spPr>
        <p:txBody>
          <a:bodyPr>
            <a:normAutofit/>
          </a:bodyPr>
          <a:lstStyle/>
          <a:p>
            <a:pPr>
              <a:lnSpc>
                <a:spcPct val="100000"/>
              </a:lnSpc>
            </a:pPr>
            <a:r>
              <a:rPr lang="tr-TR" sz="1900" dirty="0"/>
              <a:t>Giriş yaptıktan sonra cihazımıza uygun OpenVPN indirip kuruyoruz(1)</a:t>
            </a:r>
          </a:p>
          <a:p>
            <a:pPr>
              <a:lnSpc>
                <a:spcPct val="100000"/>
              </a:lnSpc>
            </a:pPr>
            <a:r>
              <a:rPr lang="tr-TR" sz="1900" dirty="0"/>
              <a:t>Kurulumu yaptıktan sonra (2) autologin dosyasını indiriyoruz</a:t>
            </a:r>
            <a:r>
              <a:rPr lang="en-US" sz="1900" dirty="0"/>
              <a:t>. </a:t>
            </a:r>
            <a:br>
              <a:rPr lang="tr-TR" sz="1900" dirty="0"/>
            </a:br>
            <a:endParaRPr lang="tr-TR" sz="1900" dirty="0"/>
          </a:p>
          <a:p>
            <a:pPr>
              <a:lnSpc>
                <a:spcPct val="100000"/>
              </a:lnSpc>
            </a:pPr>
            <a:r>
              <a:rPr lang="en-US" sz="1900" dirty="0"/>
              <a:t>D</a:t>
            </a:r>
            <a:r>
              <a:rPr lang="tr-TR" sz="1900" dirty="0"/>
              <a:t>osya</a:t>
            </a:r>
            <a:r>
              <a:rPr lang="en-US" sz="1900" dirty="0"/>
              <a:t>y</a:t>
            </a:r>
            <a:r>
              <a:rPr lang="tr-TR" sz="1900" dirty="0"/>
              <a:t>ı açıyoruz</a:t>
            </a:r>
            <a:endParaRPr lang="tr-TR" sz="1900" dirty="0">
              <a:solidFill>
                <a:schemeClr val="bg2"/>
              </a:solidFill>
            </a:endParaRPr>
          </a:p>
          <a:p>
            <a:pPr>
              <a:lnSpc>
                <a:spcPct val="100000"/>
              </a:lnSpc>
            </a:pPr>
            <a:endParaRPr lang="en-US" sz="1900" dirty="0"/>
          </a:p>
        </p:txBody>
      </p:sp>
      <p:pic>
        <p:nvPicPr>
          <p:cNvPr id="6" name="Picture 5">
            <a:extLst>
              <a:ext uri="{FF2B5EF4-FFF2-40B4-BE49-F238E27FC236}">
                <a16:creationId xmlns:a16="http://schemas.microsoft.com/office/drawing/2014/main" id="{55EF0167-4176-457E-83FC-6FEA12C102B4}"/>
              </a:ext>
            </a:extLst>
          </p:cNvPr>
          <p:cNvPicPr>
            <a:picLocks noChangeAspect="1"/>
          </p:cNvPicPr>
          <p:nvPr/>
        </p:nvPicPr>
        <p:blipFill>
          <a:blip r:embed="rId2"/>
          <a:stretch>
            <a:fillRect/>
          </a:stretch>
        </p:blipFill>
        <p:spPr>
          <a:xfrm>
            <a:off x="3944412" y="2796360"/>
            <a:ext cx="4404216" cy="3905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AB610DC7-A2A6-41A7-917C-984A7A97D9ED}"/>
              </a:ext>
            </a:extLst>
          </p:cNvPr>
          <p:cNvPicPr>
            <a:picLocks noChangeAspect="1"/>
          </p:cNvPicPr>
          <p:nvPr/>
        </p:nvPicPr>
        <p:blipFill rotWithShape="1">
          <a:blip r:embed="rId3"/>
          <a:srcRect l="8031" r="13262"/>
          <a:stretch/>
        </p:blipFill>
        <p:spPr>
          <a:xfrm>
            <a:off x="1471352" y="2796360"/>
            <a:ext cx="590203" cy="860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771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180B-EC96-4EA4-97D3-926E3345833A}"/>
              </a:ext>
            </a:extLst>
          </p:cNvPr>
          <p:cNvSpPr>
            <a:spLocks noGrp="1"/>
          </p:cNvSpPr>
          <p:nvPr>
            <p:ph type="title"/>
          </p:nvPr>
        </p:nvSpPr>
        <p:spPr/>
        <p:txBody>
          <a:bodyPr/>
          <a:lstStyle/>
          <a:p>
            <a:r>
              <a:rPr lang="tr-TR" dirty="0">
                <a:solidFill>
                  <a:schemeClr val="bg1"/>
                </a:solidFill>
              </a:rPr>
              <a:t>İnternet gizliliği </a:t>
            </a:r>
            <a:r>
              <a:rPr lang="en-US" dirty="0">
                <a:solidFill>
                  <a:schemeClr val="bg1"/>
                </a:solidFill>
              </a:rPr>
              <a:t>(</a:t>
            </a:r>
            <a:r>
              <a:rPr lang="tr-TR" dirty="0">
                <a:solidFill>
                  <a:schemeClr val="bg1"/>
                </a:solidFill>
              </a:rPr>
              <a:t>Privacy</a:t>
            </a:r>
            <a:r>
              <a:rPr lang="en-US" dirty="0">
                <a:solidFill>
                  <a:schemeClr val="bg1"/>
                </a:solidFill>
              </a:rPr>
              <a:t>) :</a:t>
            </a:r>
          </a:p>
        </p:txBody>
      </p:sp>
      <p:sp>
        <p:nvSpPr>
          <p:cNvPr id="3" name="Content Placeholder 2">
            <a:extLst>
              <a:ext uri="{FF2B5EF4-FFF2-40B4-BE49-F238E27FC236}">
                <a16:creationId xmlns:a16="http://schemas.microsoft.com/office/drawing/2014/main" id="{3E045EFE-E795-48F6-BB36-424885EF4F55}"/>
              </a:ext>
            </a:extLst>
          </p:cNvPr>
          <p:cNvSpPr>
            <a:spLocks noGrp="1"/>
          </p:cNvSpPr>
          <p:nvPr>
            <p:ph idx="1"/>
          </p:nvPr>
        </p:nvSpPr>
        <p:spPr/>
        <p:txBody>
          <a:bodyPr>
            <a:normAutofit fontScale="92500"/>
          </a:bodyPr>
          <a:lstStyle/>
          <a:p>
            <a:r>
              <a:rPr lang="tr-TR" dirty="0"/>
              <a:t>Maalesef günümüzde gizliliğimize internet ortamında saygı gösterilmiyor ve neredeyse sıfıra yakın bir oranda bu hakka sahibiz.</a:t>
            </a:r>
          </a:p>
          <a:p>
            <a:r>
              <a:rPr lang="tr-TR" dirty="0"/>
              <a:t>Bazen öyle kişilerle karşılıyoruz ki diyorlar neyimi saklayacağım, yanlış bir şey yapmıyorum, ne yapabilirler benim verilerimi vs ama ne yazık ki bu düşüncede olan insanlar kendi verilerinin onlara karşı silah gibi kullandıklarını bilmiyorlar!</a:t>
            </a:r>
          </a:p>
          <a:p>
            <a:r>
              <a:rPr lang="tr-TR" dirty="0"/>
              <a:t>Bu veriler günümüzde birilerini cumhurbaşkanı yapar, hükümetleri değiştirir ve İnsanların düşüncelerini ve yaptıklarını etkiler!</a:t>
            </a:r>
            <a:endParaRPr lang="en-US" dirty="0"/>
          </a:p>
        </p:txBody>
      </p:sp>
    </p:spTree>
    <p:extLst>
      <p:ext uri="{BB962C8B-B14F-4D97-AF65-F5344CB8AC3E}">
        <p14:creationId xmlns:p14="http://schemas.microsoft.com/office/powerpoint/2010/main" val="662692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3934"/>
            <a:ext cx="9905998" cy="1478570"/>
          </a:xfrm>
        </p:spPr>
        <p:txBody>
          <a:bodyPr/>
          <a:lstStyle/>
          <a:p>
            <a:r>
              <a:rPr lang="en-US" dirty="0" err="1">
                <a:solidFill>
                  <a:schemeClr val="bg1"/>
                </a:solidFill>
              </a:rPr>
              <a:t>cihazımızda</a:t>
            </a:r>
            <a:r>
              <a:rPr lang="en-US" dirty="0">
                <a:solidFill>
                  <a:schemeClr val="bg1"/>
                </a:solidFill>
              </a:rPr>
              <a:t> </a:t>
            </a:r>
            <a:r>
              <a:rPr lang="en-US" dirty="0" err="1">
                <a:solidFill>
                  <a:schemeClr val="bg1"/>
                </a:solidFill>
              </a:rPr>
              <a:t>VPN'imize</a:t>
            </a:r>
            <a:r>
              <a:rPr lang="en-US" dirty="0">
                <a:solidFill>
                  <a:schemeClr val="bg1"/>
                </a:solidFill>
              </a:rPr>
              <a:t> </a:t>
            </a:r>
            <a:r>
              <a:rPr lang="en-US" dirty="0" err="1">
                <a:solidFill>
                  <a:schemeClr val="bg1"/>
                </a:solidFill>
              </a:rPr>
              <a:t>kurmak</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07521"/>
            <a:ext cx="10010217" cy="5226532"/>
          </a:xfrm>
        </p:spPr>
        <p:txBody>
          <a:bodyPr>
            <a:normAutofit/>
          </a:bodyPr>
          <a:lstStyle/>
          <a:p>
            <a:pPr>
              <a:lnSpc>
                <a:spcPct val="100000"/>
              </a:lnSpc>
            </a:pPr>
            <a:r>
              <a:rPr lang="tr-TR" sz="1900" dirty="0"/>
              <a:t>Sonra CONNECT diyoruz</a:t>
            </a:r>
            <a:r>
              <a:rPr lang="en-US" sz="1900" dirty="0"/>
              <a:t>.</a:t>
            </a:r>
            <a:endParaRPr lang="tr-TR" sz="1900" dirty="0"/>
          </a:p>
          <a:p>
            <a:pPr>
              <a:lnSpc>
                <a:spcPct val="100000"/>
              </a:lnSpc>
            </a:pPr>
            <a:r>
              <a:rPr lang="tr-TR" sz="1900" dirty="0"/>
              <a:t>VPN'imiz hazır</a:t>
            </a:r>
            <a:r>
              <a:rPr lang="en-US" sz="1900" dirty="0"/>
              <a:t>.</a:t>
            </a:r>
          </a:p>
        </p:txBody>
      </p:sp>
      <p:pic>
        <p:nvPicPr>
          <p:cNvPr id="5" name="Picture 4">
            <a:extLst>
              <a:ext uri="{FF2B5EF4-FFF2-40B4-BE49-F238E27FC236}">
                <a16:creationId xmlns:a16="http://schemas.microsoft.com/office/drawing/2014/main" id="{BE1CC50D-FEB8-4206-AD61-69ED4A9D4106}"/>
              </a:ext>
            </a:extLst>
          </p:cNvPr>
          <p:cNvPicPr>
            <a:picLocks noChangeAspect="1"/>
          </p:cNvPicPr>
          <p:nvPr/>
        </p:nvPicPr>
        <p:blipFill>
          <a:blip r:embed="rId2"/>
          <a:stretch>
            <a:fillRect/>
          </a:stretch>
        </p:blipFill>
        <p:spPr>
          <a:xfrm>
            <a:off x="3372628" y="2246084"/>
            <a:ext cx="2584166" cy="4436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0C909AE5-1FB6-4BDE-BBB4-8768EE1E1C19}"/>
              </a:ext>
            </a:extLst>
          </p:cNvPr>
          <p:cNvPicPr>
            <a:picLocks noChangeAspect="1"/>
          </p:cNvPicPr>
          <p:nvPr/>
        </p:nvPicPr>
        <p:blipFill>
          <a:blip r:embed="rId3"/>
          <a:stretch>
            <a:fillRect/>
          </a:stretch>
        </p:blipFill>
        <p:spPr>
          <a:xfrm>
            <a:off x="6235208" y="2246084"/>
            <a:ext cx="2547294" cy="4436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1006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Cloudflare Warp VPN 1.1.1.1</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7"/>
            <a:ext cx="9905999" cy="3541714"/>
          </a:xfrm>
        </p:spPr>
        <p:txBody>
          <a:bodyPr>
            <a:normAutofit fontScale="70000" lnSpcReduction="20000"/>
          </a:bodyPr>
          <a:lstStyle/>
          <a:p>
            <a:r>
              <a:rPr lang="tr-TR" dirty="0"/>
              <a:t>Warp VPN 1.1.1.1, Windows PC’ler için ücretsiz VPN programı. Cloudflare tarafından geliştirilen ücretsiz VPN uygulaması 1.1.1.1, Android ve iOS’in ardından Windows 10 için indirilebilir. Bilgisayarınız için ücretsiz VPN servisi arıyorsanız, Clooudflare Warp VPN’i tavsiye ederim. </a:t>
            </a:r>
            <a:r>
              <a:rPr lang="en-US" dirty="0">
                <a:solidFill>
                  <a:schemeClr val="bg2"/>
                </a:solidFill>
                <a:hlinkClick r:id="rId2">
                  <a:extLst>
                    <a:ext uri="{A12FA001-AC4F-418D-AE19-62706E023703}">
                      <ahyp:hlinkClr xmlns:ahyp="http://schemas.microsoft.com/office/drawing/2018/hyperlinkcolor" val="tx"/>
                    </a:ext>
                  </a:extLst>
                </a:hlinkClick>
              </a:rPr>
              <a:t>https://1.1.1.1/</a:t>
            </a:r>
            <a:endParaRPr lang="tr-TR" dirty="0">
              <a:solidFill>
                <a:schemeClr val="bg2"/>
              </a:solidFill>
            </a:endParaRPr>
          </a:p>
          <a:p>
            <a:r>
              <a:rPr lang="en-US" dirty="0"/>
              <a:t>İnternet </a:t>
            </a:r>
            <a:r>
              <a:rPr lang="en-US" dirty="0" err="1"/>
              <a:t>kurulduğunda</a:t>
            </a:r>
            <a:r>
              <a:rPr lang="en-US" dirty="0"/>
              <a:t> </a:t>
            </a:r>
            <a:r>
              <a:rPr lang="en-US" dirty="0" err="1"/>
              <a:t>bilgisayarlar</a:t>
            </a:r>
            <a:r>
              <a:rPr lang="en-US" dirty="0"/>
              <a:t> </a:t>
            </a:r>
            <a:r>
              <a:rPr lang="en-US" dirty="0" err="1"/>
              <a:t>mobil</a:t>
            </a:r>
            <a:r>
              <a:rPr lang="en-US" dirty="0"/>
              <a:t> </a:t>
            </a:r>
            <a:r>
              <a:rPr lang="en-US" dirty="0" err="1"/>
              <a:t>değildi</a:t>
            </a:r>
            <a:r>
              <a:rPr lang="en-US" dirty="0"/>
              <a:t>. Veri </a:t>
            </a:r>
            <a:r>
              <a:rPr lang="en-US" dirty="0" err="1"/>
              <a:t>merkezlerinin</a:t>
            </a:r>
            <a:r>
              <a:rPr lang="en-US" dirty="0"/>
              <a:t> </a:t>
            </a:r>
            <a:r>
              <a:rPr lang="en-US" dirty="0" err="1"/>
              <a:t>yanındaki</a:t>
            </a:r>
            <a:r>
              <a:rPr lang="en-US" dirty="0"/>
              <a:t> </a:t>
            </a:r>
            <a:r>
              <a:rPr lang="en-US" dirty="0" err="1"/>
              <a:t>ofislerde</a:t>
            </a:r>
            <a:r>
              <a:rPr lang="en-US" dirty="0"/>
              <a:t> </a:t>
            </a:r>
            <a:r>
              <a:rPr lang="en-US" dirty="0" err="1"/>
              <a:t>oturdular</a:t>
            </a:r>
            <a:r>
              <a:rPr lang="en-US" dirty="0"/>
              <a:t>. İnternet </a:t>
            </a:r>
            <a:r>
              <a:rPr lang="en-US" dirty="0" err="1"/>
              <a:t>değişti</a:t>
            </a:r>
            <a:r>
              <a:rPr lang="en-US" dirty="0"/>
              <a:t>, </a:t>
            </a:r>
            <a:r>
              <a:rPr lang="en-US" dirty="0" err="1"/>
              <a:t>ancak</a:t>
            </a:r>
            <a:r>
              <a:rPr lang="en-US" dirty="0"/>
              <a:t> 30 </a:t>
            </a:r>
            <a:r>
              <a:rPr lang="en-US" dirty="0" err="1"/>
              <a:t>yıl</a:t>
            </a:r>
            <a:r>
              <a:rPr lang="en-US" dirty="0"/>
              <a:t> </a:t>
            </a:r>
            <a:r>
              <a:rPr lang="en-US" dirty="0" err="1"/>
              <a:t>önce</a:t>
            </a:r>
            <a:r>
              <a:rPr lang="en-US" dirty="0"/>
              <a:t> </a:t>
            </a:r>
            <a:r>
              <a:rPr lang="en-US" dirty="0" err="1"/>
              <a:t>yapılan</a:t>
            </a:r>
            <a:r>
              <a:rPr lang="en-US" dirty="0"/>
              <a:t> </a:t>
            </a:r>
            <a:r>
              <a:rPr lang="en-US" dirty="0" err="1"/>
              <a:t>varsayımlar</a:t>
            </a:r>
            <a:r>
              <a:rPr lang="en-US" dirty="0"/>
              <a:t>, </a:t>
            </a:r>
            <a:r>
              <a:rPr lang="en-US" dirty="0" err="1"/>
              <a:t>deneyiminizi</a:t>
            </a:r>
            <a:r>
              <a:rPr lang="en-US" dirty="0"/>
              <a:t> </a:t>
            </a:r>
            <a:r>
              <a:rPr lang="en-US" dirty="0" err="1"/>
              <a:t>daha</a:t>
            </a:r>
            <a:r>
              <a:rPr lang="en-US" dirty="0"/>
              <a:t> </a:t>
            </a:r>
            <a:r>
              <a:rPr lang="en-US" dirty="0" err="1"/>
              <a:t>yavaş</a:t>
            </a:r>
            <a:r>
              <a:rPr lang="en-US" dirty="0"/>
              <a:t> </a:t>
            </a:r>
            <a:r>
              <a:rPr lang="en-US" dirty="0" err="1"/>
              <a:t>ve</a:t>
            </a:r>
            <a:r>
              <a:rPr lang="en-US" dirty="0"/>
              <a:t> </a:t>
            </a:r>
            <a:r>
              <a:rPr lang="en-US" dirty="0" err="1"/>
              <a:t>daha</a:t>
            </a:r>
            <a:r>
              <a:rPr lang="en-US" dirty="0"/>
              <a:t> </a:t>
            </a:r>
            <a:r>
              <a:rPr lang="en-US" dirty="0" err="1"/>
              <a:t>az</a:t>
            </a:r>
            <a:r>
              <a:rPr lang="en-US" dirty="0"/>
              <a:t> </a:t>
            </a:r>
            <a:r>
              <a:rPr lang="en-US" dirty="0" err="1"/>
              <a:t>güvenli</a:t>
            </a:r>
            <a:r>
              <a:rPr lang="en-US" dirty="0"/>
              <a:t> hale </a:t>
            </a:r>
            <a:r>
              <a:rPr lang="en-US" dirty="0" err="1"/>
              <a:t>getiriyor</a:t>
            </a:r>
            <a:r>
              <a:rPr lang="en-US" dirty="0"/>
              <a:t>.</a:t>
            </a:r>
            <a:br>
              <a:rPr lang="tr-TR" dirty="0"/>
            </a:br>
            <a:r>
              <a:rPr lang="en-US" dirty="0"/>
              <a:t>WARP </a:t>
            </a:r>
            <a:r>
              <a:rPr lang="en-US" dirty="0" err="1"/>
              <a:t>ile</a:t>
            </a:r>
            <a:r>
              <a:rPr lang="en-US" dirty="0"/>
              <a:t> 1.1.1.1, </a:t>
            </a:r>
            <a:r>
              <a:rPr lang="en-US" dirty="0" err="1"/>
              <a:t>cihazınız</a:t>
            </a:r>
            <a:r>
              <a:rPr lang="en-US" dirty="0"/>
              <a:t> </a:t>
            </a:r>
            <a:r>
              <a:rPr lang="en-US" dirty="0" err="1"/>
              <a:t>ve</a:t>
            </a:r>
            <a:r>
              <a:rPr lang="en-US" dirty="0"/>
              <a:t> İnternet </a:t>
            </a:r>
            <a:r>
              <a:rPr lang="en-US" dirty="0" err="1"/>
              <a:t>arasındaki</a:t>
            </a:r>
            <a:r>
              <a:rPr lang="en-US" dirty="0"/>
              <a:t> </a:t>
            </a:r>
            <a:r>
              <a:rPr lang="en-US" dirty="0" err="1"/>
              <a:t>bağlantıyı</a:t>
            </a:r>
            <a:r>
              <a:rPr lang="en-US" dirty="0"/>
              <a:t> modern, optimize </a:t>
            </a:r>
            <a:r>
              <a:rPr lang="en-US" dirty="0" err="1"/>
              <a:t>edilmiş</a:t>
            </a:r>
            <a:r>
              <a:rPr lang="en-US" dirty="0"/>
              <a:t> </a:t>
            </a:r>
            <a:r>
              <a:rPr lang="en-US" dirty="0" err="1"/>
              <a:t>bir</a:t>
            </a:r>
            <a:r>
              <a:rPr lang="en-US" dirty="0"/>
              <a:t> </a:t>
            </a:r>
            <a:r>
              <a:rPr lang="en-US" dirty="0" err="1"/>
              <a:t>protokolle</a:t>
            </a:r>
            <a:r>
              <a:rPr lang="en-US" dirty="0"/>
              <a:t> </a:t>
            </a:r>
            <a:r>
              <a:rPr lang="en-US" dirty="0" err="1"/>
              <a:t>değiştirir</a:t>
            </a:r>
            <a:r>
              <a:rPr lang="en-US" dirty="0"/>
              <a:t>.</a:t>
            </a:r>
            <a:endParaRPr lang="tr-TR" dirty="0"/>
          </a:p>
          <a:p>
            <a:r>
              <a:rPr lang="tr-TR" dirty="0"/>
              <a:t>İnternet servis sağlayıcınız, kullandığınız her siteyi ve uygulamayı, şifreli olsalar bile görebilir. Hatta bazı sağlayıcılar bu verileri satar veya sizi reklamlarla hedeflemek için kullanır.</a:t>
            </a:r>
            <a:br>
              <a:rPr lang="tr-TR" dirty="0"/>
            </a:br>
            <a:r>
              <a:rPr lang="tr-TR" dirty="0"/>
              <a:t>WARP ile 1.1.1.1, cihazınızdan ayrılan trafiğin daha fazlasını şifreleyerek kimsenin sizi gözetlemesini engeller.</a:t>
            </a:r>
            <a:br>
              <a:rPr lang="tr-TR" dirty="0"/>
            </a:br>
            <a:r>
              <a:rPr lang="tr-TR" dirty="0"/>
              <a:t>Gizliliğin bir hak olduğuna inanıyoruz. Verilerinizi asla satmayacağız.</a:t>
            </a:r>
          </a:p>
        </p:txBody>
      </p:sp>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04188" y="742853"/>
            <a:ext cx="1371712" cy="453106"/>
          </a:xfrm>
          <a:prstGeom prst="rect">
            <a:avLst/>
          </a:prstGeom>
        </p:spPr>
      </p:pic>
      <p:pic>
        <p:nvPicPr>
          <p:cNvPr id="9" name="Picture 8">
            <a:extLst>
              <a:ext uri="{FF2B5EF4-FFF2-40B4-BE49-F238E27FC236}">
                <a16:creationId xmlns:a16="http://schemas.microsoft.com/office/drawing/2014/main" id="{7D77C3FE-F918-4D94-B730-6492C8A12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6022" y="684936"/>
            <a:ext cx="1862367" cy="585567"/>
          </a:xfrm>
          <a:prstGeom prst="rect">
            <a:avLst/>
          </a:prstGeom>
        </p:spPr>
      </p:pic>
      <p:pic>
        <p:nvPicPr>
          <p:cNvPr id="11" name="Picture 10">
            <a:extLst>
              <a:ext uri="{FF2B5EF4-FFF2-40B4-BE49-F238E27FC236}">
                <a16:creationId xmlns:a16="http://schemas.microsoft.com/office/drawing/2014/main" id="{E037E566-014F-4D81-9805-8BFAA487BC7C}"/>
              </a:ext>
            </a:extLst>
          </p:cNvPr>
          <p:cNvPicPr>
            <a:picLocks noChangeAspect="1"/>
          </p:cNvPicPr>
          <p:nvPr/>
        </p:nvPicPr>
        <p:blipFill>
          <a:blip r:embed="rId5"/>
          <a:stretch>
            <a:fillRect/>
          </a:stretch>
        </p:blipFill>
        <p:spPr>
          <a:xfrm>
            <a:off x="3057298" y="4657512"/>
            <a:ext cx="2945683" cy="1957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1E8AD3FE-50BB-43CF-8B24-335E88EFE177}"/>
              </a:ext>
            </a:extLst>
          </p:cNvPr>
          <p:cNvPicPr>
            <a:picLocks noChangeAspect="1"/>
          </p:cNvPicPr>
          <p:nvPr/>
        </p:nvPicPr>
        <p:blipFill rotWithShape="1">
          <a:blip r:embed="rId6">
            <a:extLst>
              <a:ext uri="{28A0092B-C50C-407E-A947-70E740481C1C}">
                <a14:useLocalDpi xmlns:a14="http://schemas.microsoft.com/office/drawing/2010/main" val="0"/>
              </a:ext>
            </a:extLst>
          </a:blip>
          <a:srcRect l="9390" r="8068"/>
          <a:stretch/>
        </p:blipFill>
        <p:spPr>
          <a:xfrm>
            <a:off x="6189020" y="4657512"/>
            <a:ext cx="3075116" cy="19571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8816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Tor (The Onion Router)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7"/>
            <a:ext cx="9905999" cy="3541714"/>
          </a:xfrm>
        </p:spPr>
        <p:txBody>
          <a:bodyPr>
            <a:normAutofit fontScale="85000" lnSpcReduction="10000"/>
          </a:bodyPr>
          <a:lstStyle/>
          <a:p>
            <a:r>
              <a:rPr lang="tr-TR" dirty="0"/>
              <a:t>Tor, anonim iletişimi mümkün kılan bir anonim ağ ürünüdür. Kullanıcılarının hangi web sitelerini ziyaret ettiği bilgisini koruduğu gibi anlık mesajlaşmaları ve internet üzerinden yapılabilen diğer iletişim çeşitlerine ait bilgilerin takibinin yapılmasını neredeyse imkânsız hale getirmektedir. Tor, kullanıcılarının gizliliğini amaç edinirken bunun yanında kullanıcılarının internet deneyimlerini anonim hale getirerek kullanıcıların özgürlüğünü ve gizli iletişim kurmalarını da sağlar. NSA (National Security Agency)'in ifşa edilen gizli belgelerinde Tor projesi için "tahtını yerinden edecek rakibi olmayan, anonim internetin düşük gecikme süreli, yüksek güvenlikli kralı" olarak bahsedilmektedir. Ayrıca, İngiltere Bilim ve Teknoloji Parlamentosu günlük yaklaşık olarak 2.5 milyon kullanıcının Tor'u kullandığını ve Tor'un anonim internet için bugüne kadarki en popüler iletişim sistemi olduğunu belirtmiştir.</a:t>
            </a:r>
          </a:p>
        </p:txBody>
      </p:sp>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59699" y="775228"/>
            <a:ext cx="687712" cy="414869"/>
          </a:xfrm>
          <a:prstGeom prst="rect">
            <a:avLst/>
          </a:prstGeom>
        </p:spPr>
      </p:pic>
      <p:pic>
        <p:nvPicPr>
          <p:cNvPr id="6" name="Picture 5">
            <a:extLst>
              <a:ext uri="{FF2B5EF4-FFF2-40B4-BE49-F238E27FC236}">
                <a16:creationId xmlns:a16="http://schemas.microsoft.com/office/drawing/2014/main" id="{E21C7F17-E9E5-4D18-B883-5C3F9D36C9ED}"/>
              </a:ext>
            </a:extLst>
          </p:cNvPr>
          <p:cNvPicPr>
            <a:picLocks noChangeAspect="1"/>
          </p:cNvPicPr>
          <p:nvPr/>
        </p:nvPicPr>
        <p:blipFill rotWithShape="1">
          <a:blip r:embed="rId3">
            <a:extLst>
              <a:ext uri="{28A0092B-C50C-407E-A947-70E740481C1C}">
                <a14:useLocalDpi xmlns:a14="http://schemas.microsoft.com/office/drawing/2010/main" val="0"/>
              </a:ext>
            </a:extLst>
          </a:blip>
          <a:srcRect t="13818" b="8849"/>
          <a:stretch/>
        </p:blipFill>
        <p:spPr>
          <a:xfrm>
            <a:off x="4321841" y="4785359"/>
            <a:ext cx="3545139" cy="1981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75987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59096"/>
            <a:ext cx="9905998" cy="1478570"/>
          </a:xfrm>
        </p:spPr>
        <p:txBody>
          <a:bodyPr/>
          <a:lstStyle/>
          <a:p>
            <a:r>
              <a:rPr lang="tr-TR" dirty="0">
                <a:solidFill>
                  <a:schemeClr val="bg1"/>
                </a:solidFill>
              </a:rPr>
              <a:t>Tor Çalışma Şekli</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858837"/>
            <a:ext cx="9905999" cy="3817644"/>
          </a:xfrm>
        </p:spPr>
        <p:txBody>
          <a:bodyPr>
            <a:normAutofit fontScale="55000" lnSpcReduction="20000"/>
          </a:bodyPr>
          <a:lstStyle/>
          <a:p>
            <a:r>
              <a:rPr lang="tr-TR" dirty="0"/>
              <a:t>Tor web tarayıcısı açıldığı anda Tor unsurlarının bulunduğu bir listeden rastgele unsur seçer ve bunlardan verinin üzerinden geçeceği bir tünel (Tor circuit) oluşturur. Tor tarayıcısını kullanarak internete erişmeye çalışan bir kullanıcı, tarayıcıyı açtığında yazılım belirli sayıda Tor unsurunun bulunduğu bir tünel oluşturarak kullanıcının verilerini bu tünel üzerinden gitmek istediği yere ulaştırır. Bu işlem sırasında giden veri her Tor unsuru üzerinden geçerken şifreli bir şekilde iletilir. </a:t>
            </a:r>
          </a:p>
          <a:p>
            <a:r>
              <a:rPr lang="tr-TR" dirty="0"/>
              <a:t>Bu tünel oluşturulurken her Tor unsuruna ait bir anahtar ile gidecek veri tarayıcıda şifrelenerek bir sonraki unsura iletilir. Veri sırayla tünel içindeki unsurlar üzerinde ilerlerken bir soğanın katmanlarının içeri doğru açılması gibi her Tor unsurunda şifreli verinin bir katmanı açılır. Bu unsur açtığı katmandan geriye kalan şifreli verinin kendinden sonra hangi unsura gideceğinin çıkartarak veriyi ona iletir. Bu işlem sırasıyla tünel üzerindeki tüm unsurlarda gerçekleşir. Daha sonra veri, çıkış unsuru (Exit node) üzerinden internette erişmek istediği adrese erişir. Bu sırada hiçbir Tor unsuru kendinden bir önceki ve sonraki unsurun IP bilgisi hariç herhangi bir bilgiye sahip değildir.</a:t>
            </a:r>
          </a:p>
          <a:p>
            <a:r>
              <a:rPr lang="tr-TR" dirty="0"/>
              <a:t>Bağlantı sırasında bu durum kullanıcıların anonim kalmasını sağlarken her unsur üzerinde verinin şifreli iletilmesi de kullanıcıların veri güvenliğini sağlamaktadır. Bu durum Tor kullanıcılarının yer ve kimlik denetimini çok büyük oranda imkânsız hale getirmektedir. Kullanıcıların internet deneyimleri böylece ağ ve trafik analizine karşı korunmuş olmaktadır.</a:t>
            </a:r>
          </a:p>
          <a:p>
            <a:r>
              <a:rPr lang="tr-TR" dirty="0"/>
              <a:t>Tor, ağın daha verimli çalışması için oluşturduğu sanal tünelleri en fazla 10 dakika boyunca kullanmaktadır. Daha sonra gönderilecek veriler yeniden kurulacak bir tünel üzerinden iletilir.</a:t>
            </a:r>
          </a:p>
        </p:txBody>
      </p:sp>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59699" y="372754"/>
            <a:ext cx="687712" cy="414869"/>
          </a:xfrm>
          <a:prstGeom prst="rect">
            <a:avLst/>
          </a:prstGeom>
        </p:spPr>
      </p:pic>
      <p:pic>
        <p:nvPicPr>
          <p:cNvPr id="9" name="Picture 8">
            <a:extLst>
              <a:ext uri="{FF2B5EF4-FFF2-40B4-BE49-F238E27FC236}">
                <a16:creationId xmlns:a16="http://schemas.microsoft.com/office/drawing/2014/main" id="{E528DABF-31CE-40D1-9490-0D7E01ADE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6" y="4219530"/>
            <a:ext cx="2927473" cy="2339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B1115B7B-445C-4910-AE23-54154EBDE867}"/>
              </a:ext>
            </a:extLst>
          </p:cNvPr>
          <p:cNvPicPr>
            <a:picLocks noChangeAspect="1"/>
          </p:cNvPicPr>
          <p:nvPr/>
        </p:nvPicPr>
        <p:blipFill>
          <a:blip r:embed="rId4">
            <a:extLst>
              <a:ext uri="{28A0092B-C50C-407E-A947-70E740481C1C}">
                <a14:useLocalDpi xmlns:a14="http://schemas.microsoft.com/office/drawing/2010/main" val="0"/>
              </a:ext>
            </a:extLst>
          </a:blip>
          <a:srcRect t="79" b="79"/>
          <a:stretch/>
        </p:blipFill>
        <p:spPr>
          <a:xfrm>
            <a:off x="3166938" y="4219530"/>
            <a:ext cx="2927473" cy="2339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C6D1E11-F003-4E85-89B6-34C8B88CFCEF}"/>
              </a:ext>
            </a:extLst>
          </p:cNvPr>
          <p:cNvPicPr>
            <a:picLocks noChangeAspect="1"/>
          </p:cNvPicPr>
          <p:nvPr/>
        </p:nvPicPr>
        <p:blipFill>
          <a:blip r:embed="rId5">
            <a:extLst>
              <a:ext uri="{28A0092B-C50C-407E-A947-70E740481C1C}">
                <a14:useLocalDpi xmlns:a14="http://schemas.microsoft.com/office/drawing/2010/main" val="0"/>
              </a:ext>
            </a:extLst>
          </a:blip>
          <a:srcRect l="27" r="27"/>
          <a:stretch/>
        </p:blipFill>
        <p:spPr>
          <a:xfrm>
            <a:off x="6108850" y="4219532"/>
            <a:ext cx="2927473" cy="2339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5BCD56A6-549E-4114-8036-8E0D998DE329}"/>
              </a:ext>
            </a:extLst>
          </p:cNvPr>
          <p:cNvPicPr>
            <a:picLocks noChangeAspect="1"/>
          </p:cNvPicPr>
          <p:nvPr/>
        </p:nvPicPr>
        <p:blipFill rotWithShape="1">
          <a:blip r:embed="rId6">
            <a:extLst>
              <a:ext uri="{28A0092B-C50C-407E-A947-70E740481C1C}">
                <a14:useLocalDpi xmlns:a14="http://schemas.microsoft.com/office/drawing/2010/main" val="0"/>
              </a:ext>
            </a:extLst>
          </a:blip>
          <a:srcRect t="551" b="-239"/>
          <a:stretch/>
        </p:blipFill>
        <p:spPr>
          <a:xfrm>
            <a:off x="9050762" y="4156365"/>
            <a:ext cx="2927473" cy="2485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655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Dark Web ve Deep Web Nedir?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26774"/>
            <a:ext cx="9905999" cy="3541714"/>
          </a:xfrm>
        </p:spPr>
        <p:txBody>
          <a:bodyPr>
            <a:normAutofit/>
          </a:bodyPr>
          <a:lstStyle/>
          <a:p>
            <a:r>
              <a:rPr lang="tr-TR" sz="1800" dirty="0"/>
              <a:t>İnternet uçsuz bucaksız bir gökyüzü… Hemen hemen her gün bu uçsuz bucaksız gökyüzüne bakmak için başınızı kaldırıyorsunuz ancak sadece sınırlı bir kısmını görebiliyorsunuz. Peki, ya göremediğiniz kısımlarında neler gizli olabilir? Görünmeyen alanlarında sizi neler bekliyor? Bu yazıda gökyüzünün, yani internetin görünmeyen kısımlarına bir göz atacağız.</a:t>
            </a:r>
            <a:endParaRPr lang="en-US" sz="1800" dirty="0"/>
          </a:p>
          <a:p>
            <a:r>
              <a:rPr lang="tr-TR" sz="1800" dirty="0"/>
              <a:t>İnternetin görünmeyen kısımları deyince, karşımıza iki kavram çıkıyor: Deep Web ve Dark Web... Öncelikle bu iki kavramı tanımaya çalışalım.</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31804"/>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2B503EDB-9656-404A-9D27-A84E0B875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192" y="3498547"/>
            <a:ext cx="4573615" cy="32417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3058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Deep Web Nedir?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26774"/>
            <a:ext cx="9905999" cy="3541714"/>
          </a:xfrm>
        </p:spPr>
        <p:txBody>
          <a:bodyPr>
            <a:normAutofit/>
          </a:bodyPr>
          <a:lstStyle/>
          <a:p>
            <a:r>
              <a:rPr lang="tr-TR" sz="1600" dirty="0"/>
              <a:t>Deep Web kavramını, Türkçeye çevirmek istersek Derin Web (Derin İnternet) olarak düşünebiliriz. Adından da anlaşılacağı gibi internetin göremediğimiz kısımlarını, derinlerini ifade eder. Arama motorları ile yaptığımız aramalarda karşımıza çıkmayan, yani arama motorları tarafından indekslenmeyen her şey Deep Web tanımına dâhildir.</a:t>
            </a:r>
          </a:p>
          <a:p>
            <a:r>
              <a:rPr lang="tr-TR" sz="1600" dirty="0"/>
              <a:t>İnterneti, sekiz dilimli büyük boy bir pizza gibi düşünün. Arama motorları tarafından listelenen siteleri bir dilim olarak düşünürsek, işte geriye kalan yedi dilimlik pizza Deep Web’i oluşturur. Bir başka deyişle, sekiz dilimlik bir pizzaya sahip olsanız bile, bunun sadece bir dilimini tüketiyorsunuzdur aslında. Peki neden? Şimdi bu sorunun yanıtına bakalım.</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31804"/>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2B503EDB-9656-404A-9D27-A84E0B875EE5}"/>
              </a:ext>
            </a:extLst>
          </p:cNvPr>
          <p:cNvPicPr>
            <a:picLocks noChangeAspect="1"/>
          </p:cNvPicPr>
          <p:nvPr/>
        </p:nvPicPr>
        <p:blipFill>
          <a:blip r:embed="rId3">
            <a:extLst>
              <a:ext uri="{28A0092B-C50C-407E-A947-70E740481C1C}">
                <a14:useLocalDpi xmlns:a14="http://schemas.microsoft.com/office/drawing/2010/main" val="0"/>
              </a:ext>
            </a:extLst>
          </a:blip>
          <a:srcRect l="3036" r="3036"/>
          <a:stretch/>
        </p:blipFill>
        <p:spPr>
          <a:xfrm>
            <a:off x="3993861" y="3732289"/>
            <a:ext cx="4204277" cy="2979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8257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Deep Web Nedir?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85209"/>
            <a:ext cx="9905999" cy="3541714"/>
          </a:xfrm>
        </p:spPr>
        <p:txBody>
          <a:bodyPr>
            <a:normAutofit fontScale="85000" lnSpcReduction="10000"/>
          </a:bodyPr>
          <a:lstStyle/>
          <a:p>
            <a:r>
              <a:rPr lang="tr-TR" sz="1600" b="1" dirty="0"/>
              <a:t>Deep Web’in Seviyeleri</a:t>
            </a:r>
            <a:br>
              <a:rPr lang="en-US" sz="1600" dirty="0"/>
            </a:br>
            <a:r>
              <a:rPr lang="en-US" sz="1600" dirty="0"/>
              <a:t>Deep Web </a:t>
            </a:r>
            <a:r>
              <a:rPr lang="en-US" sz="1600" dirty="0" err="1"/>
              <a:t>ve</a:t>
            </a:r>
            <a:r>
              <a:rPr lang="en-US" sz="1600" dirty="0"/>
              <a:t> Dark Web </a:t>
            </a:r>
            <a:r>
              <a:rPr lang="en-US" sz="1600" dirty="0" err="1"/>
              <a:t>kavramlarını</a:t>
            </a:r>
            <a:r>
              <a:rPr lang="en-US" sz="1600" dirty="0"/>
              <a:t> </a:t>
            </a:r>
            <a:r>
              <a:rPr lang="en-US" sz="1600" dirty="0" err="1"/>
              <a:t>daha</a:t>
            </a:r>
            <a:r>
              <a:rPr lang="en-US" sz="1600" dirty="0"/>
              <a:t> </a:t>
            </a:r>
            <a:r>
              <a:rPr lang="en-US" sz="1600" dirty="0" err="1"/>
              <a:t>iyi</a:t>
            </a:r>
            <a:r>
              <a:rPr lang="en-US" sz="1600" dirty="0"/>
              <a:t> </a:t>
            </a:r>
            <a:r>
              <a:rPr lang="en-US" sz="1600" dirty="0" err="1"/>
              <a:t>anlayabilmek</a:t>
            </a:r>
            <a:r>
              <a:rPr lang="en-US" sz="1600" dirty="0"/>
              <a:t> </a:t>
            </a:r>
            <a:r>
              <a:rPr lang="en-US" sz="1600" dirty="0" err="1"/>
              <a:t>için</a:t>
            </a:r>
            <a:r>
              <a:rPr lang="en-US" sz="1600" dirty="0"/>
              <a:t> </a:t>
            </a:r>
            <a:r>
              <a:rPr lang="en-US" sz="1600" dirty="0" err="1"/>
              <a:t>internetin</a:t>
            </a:r>
            <a:r>
              <a:rPr lang="en-US" sz="1600" dirty="0"/>
              <a:t> </a:t>
            </a:r>
            <a:r>
              <a:rPr lang="en-US" sz="1600" dirty="0" err="1"/>
              <a:t>katmanlarına</a:t>
            </a:r>
            <a:r>
              <a:rPr lang="en-US" sz="1600" dirty="0"/>
              <a:t> </a:t>
            </a:r>
            <a:r>
              <a:rPr lang="en-US" sz="1600" dirty="0" err="1"/>
              <a:t>bir</a:t>
            </a:r>
            <a:r>
              <a:rPr lang="en-US" sz="1600" dirty="0"/>
              <a:t> </a:t>
            </a:r>
            <a:r>
              <a:rPr lang="en-US" sz="1600" dirty="0" err="1"/>
              <a:t>göz</a:t>
            </a:r>
            <a:r>
              <a:rPr lang="en-US" sz="1600" dirty="0"/>
              <a:t> </a:t>
            </a:r>
            <a:r>
              <a:rPr lang="en-US" sz="1600" dirty="0" err="1"/>
              <a:t>atmak</a:t>
            </a:r>
            <a:r>
              <a:rPr lang="en-US" sz="1600" dirty="0"/>
              <a:t> </a:t>
            </a:r>
            <a:r>
              <a:rPr lang="en-US" sz="1600" dirty="0" err="1"/>
              <a:t>faydalı</a:t>
            </a:r>
            <a:r>
              <a:rPr lang="en-US" sz="1600" dirty="0"/>
              <a:t> </a:t>
            </a:r>
            <a:r>
              <a:rPr lang="en-US" sz="1600" dirty="0" err="1"/>
              <a:t>olacaktır</a:t>
            </a:r>
            <a:r>
              <a:rPr lang="en-US" sz="1600" dirty="0"/>
              <a:t>. </a:t>
            </a:r>
            <a:r>
              <a:rPr lang="en-US" sz="1600" dirty="0" err="1"/>
              <a:t>İnternetin</a:t>
            </a:r>
            <a:r>
              <a:rPr lang="en-US" sz="1600" dirty="0"/>
              <a:t> </a:t>
            </a:r>
            <a:r>
              <a:rPr lang="en-US" sz="1600" dirty="0" err="1"/>
              <a:t>kabul</a:t>
            </a:r>
            <a:r>
              <a:rPr lang="en-US" sz="1600" dirty="0"/>
              <a:t> </a:t>
            </a:r>
            <a:r>
              <a:rPr lang="en-US" sz="1600" dirty="0" err="1"/>
              <a:t>edilen</a:t>
            </a:r>
            <a:r>
              <a:rPr lang="en-US" sz="1600" dirty="0"/>
              <a:t> </a:t>
            </a:r>
            <a:r>
              <a:rPr lang="en-US" sz="1600" dirty="0" err="1"/>
              <a:t>sekiz</a:t>
            </a:r>
            <a:r>
              <a:rPr lang="en-US" sz="1600" dirty="0"/>
              <a:t> </a:t>
            </a:r>
            <a:r>
              <a:rPr lang="en-US" sz="1600" dirty="0" err="1"/>
              <a:t>katmanı</a:t>
            </a:r>
            <a:r>
              <a:rPr lang="en-US" sz="1600" dirty="0"/>
              <a:t> </a:t>
            </a:r>
            <a:r>
              <a:rPr lang="en-US" sz="1600" dirty="0" err="1"/>
              <a:t>bulunmaktadır</a:t>
            </a:r>
            <a:r>
              <a:rPr lang="en-US" sz="1600" dirty="0"/>
              <a:t>.</a:t>
            </a:r>
          </a:p>
          <a:p>
            <a:r>
              <a:rPr lang="tr-TR" sz="1600" b="1" dirty="0"/>
              <a:t>Seviye 0 </a:t>
            </a:r>
            <a:r>
              <a:rPr lang="tr-TR" sz="1600" dirty="0"/>
              <a:t>- Common Web: Bu katmanı, gün içinde kullandığınız internet olarak düşünebilirsiniz.</a:t>
            </a:r>
          </a:p>
          <a:p>
            <a:r>
              <a:rPr lang="tr-TR" sz="1600" b="1" dirty="0"/>
              <a:t>Seviye 1 </a:t>
            </a:r>
            <a:r>
              <a:rPr lang="tr-TR" sz="1600" dirty="0"/>
              <a:t>- Surface Web: Arama motorları üzerinden basit aramalar yaparak ulaştığınız siteler, bu katmanda yer alır.</a:t>
            </a:r>
          </a:p>
          <a:p>
            <a:r>
              <a:rPr lang="tr-TR" sz="1600" b="1" dirty="0"/>
              <a:t>Seviye 2 </a:t>
            </a:r>
            <a:r>
              <a:rPr lang="tr-TR" sz="1600" dirty="0"/>
              <a:t>- Bergie Web: Arama motorları ile erişilemeyen ftp server, indekslenmeyen porno içerikler vb. bu katmanda bulunur.</a:t>
            </a:r>
            <a:br>
              <a:rPr lang="en-US" sz="1600" dirty="0"/>
            </a:br>
            <a:r>
              <a:rPr lang="en-US" sz="1600" dirty="0"/>
              <a:t>3. </a:t>
            </a:r>
            <a:r>
              <a:rPr lang="tr-TR" sz="1600" dirty="0"/>
              <a:t>seviyeden itibaren Deep Web başlar. Bundan sonraki seviyeler için vekil sunucu olarak adlandırılan proxy kullanmak gerekecektir.</a:t>
            </a:r>
          </a:p>
          <a:p>
            <a:r>
              <a:rPr lang="tr-TR" sz="1600" b="1" dirty="0"/>
              <a:t>Seviye 3 - Deep Web: Bu seviye, Proxy seviyesi ve Tor seviyesi şeklinde ikiye ayrılır.</a:t>
            </a:r>
          </a:p>
          <a:p>
            <a:r>
              <a:rPr lang="tr-TR" sz="1600" b="1" dirty="0"/>
              <a:t>Proxy seviyesi</a:t>
            </a:r>
            <a:r>
              <a:rPr lang="tr-TR" sz="1600" dirty="0"/>
              <a:t>: Bu seviyedeki siteler .onion uzantısı taşımayan, arama motorları tarafından yasaklanmış, yasa dışı içeriklere yer verir.</a:t>
            </a:r>
          </a:p>
          <a:p>
            <a:r>
              <a:rPr lang="tr-TR" sz="1600" b="1" dirty="0"/>
              <a:t>Tor seviyesi</a:t>
            </a:r>
            <a:r>
              <a:rPr lang="tr-TR" sz="1600" dirty="0"/>
              <a:t>: .onion uzantılı siteleri bulunduran, dizinler üzerinden yönlendirilen içerikler bu katmandadır. Gizli devlet belgeleri, silah ve bomba gibi eğitimler, yasa dışı araştırmalar vb içerikler bu seviyede yer alır.</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31804"/>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335B8B7A-CC48-4BDD-A140-07F75D162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276" y="4718446"/>
            <a:ext cx="3035448" cy="2020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7287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Deep Web Nedir?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135579"/>
            <a:ext cx="9905999" cy="5007525"/>
          </a:xfrm>
        </p:spPr>
        <p:txBody>
          <a:bodyPr>
            <a:normAutofit fontScale="85000" lnSpcReduction="10000"/>
          </a:bodyPr>
          <a:lstStyle/>
          <a:p>
            <a:r>
              <a:rPr lang="tr-TR" sz="1600" b="1" dirty="0"/>
              <a:t>Seviye 4 </a:t>
            </a:r>
            <a:r>
              <a:rPr lang="tr-TR" sz="1600" dirty="0"/>
              <a:t>- Charter Web: Bu seviye de ikiye ayrılır: Tor seviyesi ve özel erişim seviyesi</a:t>
            </a:r>
          </a:p>
          <a:p>
            <a:r>
              <a:rPr lang="tr-TR" sz="1600" dirty="0"/>
              <a:t>            </a:t>
            </a:r>
            <a:r>
              <a:rPr lang="tr-TR" sz="1600" b="1" dirty="0"/>
              <a:t>Tor Seviyesi</a:t>
            </a:r>
            <a:r>
              <a:rPr lang="tr-TR" sz="1600" dirty="0"/>
              <a:t>: Tor tarayıcısı kullanmak dışında ek bir işleme gerek duymaksızın erişilen siteleri barındırır. Burada da milyonluk bahis sonuçları, silah kaçakçılığı, çok yüksek bütçeli satışlar, yasaklanmış kitaplar, filmler, müzikler, illegal deneyler gibi içeriklerin olduğu belirtilmektedir.</a:t>
            </a:r>
          </a:p>
          <a:p>
            <a:r>
              <a:rPr lang="tr-TR" sz="1600" dirty="0"/>
              <a:t>            </a:t>
            </a:r>
            <a:r>
              <a:rPr lang="tr-TR" sz="1600" b="1" dirty="0"/>
              <a:t>Özel Erişim Seviyesi</a:t>
            </a:r>
            <a:r>
              <a:rPr lang="tr-TR" sz="1600" dirty="0"/>
              <a:t>: Erişim yapabilmek için Tor tarayıcılarının da yetmediği, .clos uzantılı sitelerin bulunduğu ve ancak Closed Shell System isimli özel bir yöntem ile ulaşılabilen sitelerin bulunduğu seviyedir. Wikileaks belgelerinin de buradan çıktığı söylenir.</a:t>
            </a:r>
          </a:p>
          <a:p>
            <a:r>
              <a:rPr lang="tr-TR" sz="1600" b="1" dirty="0"/>
              <a:t>Seviye 5</a:t>
            </a:r>
            <a:r>
              <a:rPr lang="tr-TR" sz="1600" dirty="0"/>
              <a:t> - Marianas Web: Bu seviyenin varlığına dair bazı şüpheler vardır çünkü henüz ulaşılamamıştır. Ulaşabilmek için kuantum teknolojisi ile çalıştırılan bilgisayarları ve interneti gerektirdiği söylenmektedir. İsmini dünyanın en derin noktası olarak bilinen Marianas Çukuru’ndan almaktadır.</a:t>
            </a:r>
          </a:p>
          <a:p>
            <a:r>
              <a:rPr lang="tr-TR" sz="1600" b="1" dirty="0"/>
              <a:t>Seviye 6</a:t>
            </a:r>
            <a:r>
              <a:rPr lang="tr-TR" sz="1600" dirty="0"/>
              <a:t>: Bilinen en tehlikeli seviye olarak kabul edilir. En gelişmiş teknoloji ile denense bile, halen bu seviyeye ulaşılabilmiş değil.</a:t>
            </a:r>
          </a:p>
          <a:p>
            <a:r>
              <a:rPr lang="tr-TR" sz="1600" b="1" dirty="0"/>
              <a:t>Seviye 7</a:t>
            </a:r>
            <a:r>
              <a:rPr lang="tr-TR" sz="1600" dirty="0"/>
              <a:t> - The Fog/Virus Soup: Hakkında hiçbir bilginin bulunmadığı bir başka seviye de burasıdır. Savaş bölgesi olarak adlandırılır. Bu ismin verilmesinin sebebi, ola ki bir gün bu seviyeye ulaşılırsa, bir üst seviye olan 8. seviyeye çıkılmasının önüne geçilmesi için bu seviyedeki herkesin birbiri ile savaşacak olmasıdır.</a:t>
            </a:r>
          </a:p>
          <a:p>
            <a:r>
              <a:rPr lang="tr-TR" sz="1600" b="1" dirty="0"/>
              <a:t>Seviye 8</a:t>
            </a:r>
            <a:r>
              <a:rPr lang="tr-TR" sz="1600" dirty="0"/>
              <a:t> - The Primarch System: En düz tabiriyle, internetin en son noktası olduğu söylenebilir. Hiç kimsenin ya da herhangi bir hükümetin dahi bilmediği Primarch sistem tarafından kontrol edilmektedir. Bu sisteme İnternetin Tanrısı adı verilmiştir.</a:t>
            </a:r>
          </a:p>
          <a:p>
            <a:r>
              <a:rPr lang="tr-TR" sz="1600" dirty="0"/>
              <a:t>Deep Web için tehlikelidir demek, tam anlamıyla doğruyu yansıtmaz. Ancak yukarıda da gördüğümüz gibi tehlikeli olan kısımlarını da göz ardı edemeyiz.</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31804"/>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1433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Deep Web’e Giriş Nasıl Yapılır?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85209"/>
            <a:ext cx="9905999" cy="3541714"/>
          </a:xfrm>
        </p:spPr>
        <p:txBody>
          <a:bodyPr>
            <a:normAutofit/>
          </a:bodyPr>
          <a:lstStyle/>
          <a:p>
            <a:pPr marL="0" indent="0">
              <a:buNone/>
            </a:pPr>
            <a:r>
              <a:rPr lang="tr-TR" sz="1600" dirty="0"/>
              <a:t>Sizin de fark etmiş olacağınız gibi, aslında gün içinde farkında olmadan Deep Web’e giriyoruz. Bankacılık işlemlerimizi yapmak için ya da e-postalarımıza bakmak için kullandığımız sayfalar, Deep Web’in parçalarıdır. Elbette ki Deep Web sadece bunlarla sınırlı değildir.</a:t>
            </a:r>
          </a:p>
          <a:p>
            <a:pPr marL="0" indent="0">
              <a:buNone/>
            </a:pPr>
            <a:r>
              <a:rPr lang="tr-TR" sz="1600" dirty="0"/>
              <a:t>Deep Web’in tehlikeli, adından da anlaşılacağı gibi karanlık bir yüzü var ki o da Dark Web olarak tanımlanmaktadır. Her ne kadar Deep Web ve Dark Web iki ayrı kavram olsalar da günümüzde zaman zaman bu iki kavram karıştırılmakta ve birbirinin yerine kullanılabilmektedir. İkisinin arasındaki farkı şu şekilde özetleyebiliriz: Biraz önce bahsettiğimiz gibi, arama motorlarında görüntülenmeyen her şey Deep Web’i içerir. Dark Web de Deep Web’in bir parçasıdır ancak daha tehlikeli ve yasa dışı işlemlerin yapıldığı bir bölümdür.</a:t>
            </a:r>
          </a:p>
          <a:p>
            <a:pPr marL="0" indent="0">
              <a:buNone/>
            </a:pPr>
            <a:r>
              <a:rPr lang="tr-TR" sz="1600" dirty="0"/>
              <a:t>Pizza örneğimize geri dönersek, kalan yedi dilimi Deep Web olarak tanımlamıştık. Bu yedi dilimin sadece bir dilimi Dark Web’tir.</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31804"/>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BB14F775-070E-4EAB-898F-D63236450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098" y="4268398"/>
            <a:ext cx="3691803" cy="2462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0538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Dark Web (Karanlık Web) Nedir?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85209"/>
            <a:ext cx="9905999" cy="3541714"/>
          </a:xfrm>
        </p:spPr>
        <p:txBody>
          <a:bodyPr>
            <a:normAutofit/>
          </a:bodyPr>
          <a:lstStyle/>
          <a:p>
            <a:pPr marL="0" indent="0">
              <a:buNone/>
            </a:pPr>
            <a:r>
              <a:rPr lang="tr-TR" sz="1600" dirty="0"/>
              <a:t>Özel bilgilerin paylaşıldığı, sansürden uzak ve bu sebeplerle yasa dışı faaliyetlerin sıklıkla görüldüğü bir alandır. Burada yasa dışı faaliyetler ile anlatılmak istenen, uyuşturucu ticaretinden yasa dışı ürünlerin satışına, kiralık katilden sahte pasaportlara, pornografik içeriklerden terör propagandasına, illegal deneylerden gizli devlet belgelerine kadar uzanan her şeydir. İnternetin sadece özel tarayıcılar ile girilebildiği bu kısmında kişiler anonim kalır.</a:t>
            </a:r>
          </a:p>
          <a:p>
            <a:pPr marL="0" indent="0">
              <a:buNone/>
            </a:pPr>
            <a:r>
              <a:rPr lang="tr-TR" sz="1600" dirty="0"/>
              <a:t>Her ne kadar Dark Web’te karanlık işler dönse de bu alana girmek yasa dışı değildir ama tehlikeli olduğunu unutmamak gerekir. </a:t>
            </a:r>
            <a:r>
              <a:rPr lang="tr-TR" sz="1600" b="1" dirty="0"/>
              <a:t>Dark Web’e Tor (The Onion Routing) adı verilen özel bir tarayıcı ile girilebilir</a:t>
            </a:r>
            <a:r>
              <a:rPr lang="tr-TR" sz="1600" dirty="0"/>
              <a:t>. Bu tarayıcı, kullanıcılara </a:t>
            </a:r>
            <a:r>
              <a:rPr lang="tr-TR" sz="1600" b="1" dirty="0"/>
              <a:t>.onion</a:t>
            </a:r>
            <a:r>
              <a:rPr lang="tr-TR" sz="1600" dirty="0"/>
              <a:t> kayıt operatörünü barındıran web siteleri üzerinde gezinme imkanı sunar. Tor sayesinde konumunuz anlık olarak değiştirildiğinden aynı anda hem Meksika’dan hem de İtalya’dan giriş yapmış gibi gözükürsünüz.</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31804"/>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61D6E65A-C213-41D0-879C-23236F19D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931" y="3816562"/>
            <a:ext cx="4368960" cy="2914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3081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180B-EC96-4EA4-97D3-926E3345833A}"/>
              </a:ext>
            </a:extLst>
          </p:cNvPr>
          <p:cNvSpPr>
            <a:spLocks noGrp="1"/>
          </p:cNvSpPr>
          <p:nvPr>
            <p:ph type="title"/>
          </p:nvPr>
        </p:nvSpPr>
        <p:spPr>
          <a:xfrm>
            <a:off x="1141413" y="527078"/>
            <a:ext cx="9905998" cy="1478570"/>
          </a:xfrm>
        </p:spPr>
        <p:txBody>
          <a:bodyPr/>
          <a:lstStyle/>
          <a:p>
            <a:r>
              <a:rPr lang="tr-TR" dirty="0">
                <a:solidFill>
                  <a:schemeClr val="bg1"/>
                </a:solidFill>
              </a:rPr>
              <a:t>İnternet gizliliği </a:t>
            </a:r>
            <a:r>
              <a:rPr lang="en-US" dirty="0">
                <a:solidFill>
                  <a:schemeClr val="bg1"/>
                </a:solidFill>
              </a:rPr>
              <a:t>(</a:t>
            </a:r>
            <a:r>
              <a:rPr lang="tr-TR" dirty="0">
                <a:solidFill>
                  <a:schemeClr val="bg1"/>
                </a:solidFill>
              </a:rPr>
              <a:t>Privacy</a:t>
            </a:r>
            <a:r>
              <a:rPr lang="en-US" dirty="0">
                <a:solidFill>
                  <a:schemeClr val="bg1"/>
                </a:solidFill>
              </a:rPr>
              <a:t>) :</a:t>
            </a:r>
          </a:p>
        </p:txBody>
      </p:sp>
      <p:sp>
        <p:nvSpPr>
          <p:cNvPr id="3" name="Content Placeholder 2">
            <a:extLst>
              <a:ext uri="{FF2B5EF4-FFF2-40B4-BE49-F238E27FC236}">
                <a16:creationId xmlns:a16="http://schemas.microsoft.com/office/drawing/2014/main" id="{3E045EFE-E795-48F6-BB36-424885EF4F55}"/>
              </a:ext>
            </a:extLst>
          </p:cNvPr>
          <p:cNvSpPr>
            <a:spLocks noGrp="1"/>
          </p:cNvSpPr>
          <p:nvPr>
            <p:ph idx="1"/>
          </p:nvPr>
        </p:nvSpPr>
        <p:spPr>
          <a:xfrm>
            <a:off x="1141412" y="1625600"/>
            <a:ext cx="9905999" cy="4165601"/>
          </a:xfrm>
        </p:spPr>
        <p:txBody>
          <a:bodyPr>
            <a:normAutofit fontScale="70000" lnSpcReduction="20000"/>
          </a:bodyPr>
          <a:lstStyle/>
          <a:p>
            <a:r>
              <a:rPr lang="tr-TR" dirty="0"/>
              <a:t>Bir örnek vermemiz gerekirse </a:t>
            </a:r>
            <a:r>
              <a:rPr lang="it-IT" dirty="0"/>
              <a:t>Cambridge Analytica</a:t>
            </a:r>
            <a:r>
              <a:rPr lang="en-US" dirty="0"/>
              <a:t>’</a:t>
            </a:r>
            <a:r>
              <a:rPr lang="it-IT" dirty="0"/>
              <a:t>in Alamo projesinde</a:t>
            </a:r>
            <a:br>
              <a:rPr lang="it-IT" dirty="0"/>
            </a:br>
            <a:r>
              <a:rPr lang="it-IT" dirty="0"/>
              <a:t>her bir Amerikalı için 5000’tane Data Point’imiz var dem</a:t>
            </a:r>
            <a:r>
              <a:rPr lang="tr-TR" dirty="0"/>
              <a:t>işti</a:t>
            </a:r>
            <a:r>
              <a:rPr lang="en-US" dirty="0"/>
              <a:t>.</a:t>
            </a:r>
          </a:p>
          <a:p>
            <a:r>
              <a:rPr lang="en-US" dirty="0"/>
              <a:t>Cambridge Analytica, SCL </a:t>
            </a:r>
            <a:r>
              <a:rPr lang="en-US" dirty="0" err="1"/>
              <a:t>Companysinin</a:t>
            </a:r>
            <a:r>
              <a:rPr lang="en-US" dirty="0"/>
              <a:t> </a:t>
            </a:r>
            <a:r>
              <a:rPr lang="tr-TR" dirty="0"/>
              <a:t>bir</a:t>
            </a:r>
            <a:r>
              <a:rPr lang="en-US" dirty="0"/>
              <a:t> </a:t>
            </a:r>
            <a:r>
              <a:rPr lang="en-US" dirty="0" err="1"/>
              <a:t>parçasıdır</a:t>
            </a:r>
            <a:r>
              <a:rPr lang="en-US" dirty="0"/>
              <a:t> </a:t>
            </a:r>
            <a:r>
              <a:rPr lang="en-US" dirty="0" err="1"/>
              <a:t>İngiltere’de</a:t>
            </a:r>
            <a:r>
              <a:rPr lang="en-US" dirty="0"/>
              <a:t> </a:t>
            </a:r>
            <a:r>
              <a:rPr lang="en-US" dirty="0" err="1"/>
              <a:t>sahibiyse</a:t>
            </a:r>
            <a:r>
              <a:rPr lang="en-US" dirty="0"/>
              <a:t> Alexander Nix(</a:t>
            </a:r>
            <a:r>
              <a:rPr lang="en-US" sz="2600" dirty="0"/>
              <a:t>The Great Hack 2019 film</a:t>
            </a:r>
            <a:r>
              <a:rPr lang="en-US" dirty="0"/>
              <a:t>) </a:t>
            </a:r>
            <a:r>
              <a:rPr lang="en-US" dirty="0" err="1"/>
              <a:t>bu</a:t>
            </a:r>
            <a:r>
              <a:rPr lang="en-US" dirty="0"/>
              <a:t> </a:t>
            </a:r>
            <a:r>
              <a:rPr lang="en-US" dirty="0" err="1"/>
              <a:t>proje</a:t>
            </a:r>
            <a:r>
              <a:rPr lang="en-US" dirty="0"/>
              <a:t> </a:t>
            </a:r>
            <a:r>
              <a:rPr lang="en-US" dirty="0" err="1"/>
              <a:t>ve</a:t>
            </a:r>
            <a:r>
              <a:rPr lang="en-US" dirty="0"/>
              <a:t> </a:t>
            </a:r>
            <a:r>
              <a:rPr lang="en-US" dirty="0" err="1"/>
              <a:t>şirket</a:t>
            </a:r>
            <a:r>
              <a:rPr lang="en-US" dirty="0"/>
              <a:t> Donald’s Trump </a:t>
            </a:r>
            <a:r>
              <a:rPr lang="en-US" dirty="0" err="1"/>
              <a:t>cumhurbaşkanı</a:t>
            </a:r>
            <a:r>
              <a:rPr lang="en-US" dirty="0"/>
              <a:t> </a:t>
            </a:r>
            <a:r>
              <a:rPr lang="en-US" dirty="0" err="1"/>
              <a:t>olmak</a:t>
            </a:r>
            <a:r>
              <a:rPr lang="en-US" dirty="0"/>
              <a:t> </a:t>
            </a:r>
            <a:r>
              <a:rPr lang="en-US" dirty="0" err="1"/>
              <a:t>istediğinde</a:t>
            </a:r>
            <a:r>
              <a:rPr lang="en-US" dirty="0"/>
              <a:t> </a:t>
            </a:r>
            <a:r>
              <a:rPr lang="en-US" dirty="0" err="1"/>
              <a:t>insanların</a:t>
            </a:r>
            <a:r>
              <a:rPr lang="en-US" dirty="0"/>
              <a:t> </a:t>
            </a:r>
            <a:r>
              <a:rPr lang="en-US" dirty="0" err="1"/>
              <a:t>beynine</a:t>
            </a:r>
            <a:r>
              <a:rPr lang="en-US" dirty="0"/>
              <a:t> </a:t>
            </a:r>
            <a:r>
              <a:rPr lang="en-US" dirty="0" err="1"/>
              <a:t>etkileme</a:t>
            </a:r>
            <a:r>
              <a:rPr lang="en-US" dirty="0"/>
              <a:t> </a:t>
            </a:r>
            <a:r>
              <a:rPr lang="en-US" dirty="0" err="1"/>
              <a:t>ve</a:t>
            </a:r>
            <a:r>
              <a:rPr lang="en-US" dirty="0"/>
              <a:t> </a:t>
            </a:r>
            <a:r>
              <a:rPr lang="en-US" dirty="0" err="1"/>
              <a:t>düşüncelerini</a:t>
            </a:r>
            <a:r>
              <a:rPr lang="en-US" dirty="0"/>
              <a:t> </a:t>
            </a:r>
            <a:r>
              <a:rPr lang="en-US" dirty="0" err="1"/>
              <a:t>değiştirmede</a:t>
            </a:r>
            <a:r>
              <a:rPr lang="en-US" dirty="0"/>
              <a:t> </a:t>
            </a:r>
            <a:r>
              <a:rPr lang="en-US" dirty="0" err="1"/>
              <a:t>sosyal</a:t>
            </a:r>
            <a:r>
              <a:rPr lang="en-US" dirty="0"/>
              <a:t> </a:t>
            </a:r>
            <a:r>
              <a:rPr lang="en-US" dirty="0" err="1"/>
              <a:t>medya</a:t>
            </a:r>
            <a:r>
              <a:rPr lang="en-US" dirty="0"/>
              <a:t> </a:t>
            </a:r>
            <a:r>
              <a:rPr lang="en-US" dirty="0" err="1"/>
              <a:t>yardımıyla</a:t>
            </a:r>
            <a:r>
              <a:rPr lang="en-US" dirty="0"/>
              <a:t>, </a:t>
            </a:r>
            <a:r>
              <a:rPr lang="en-US" dirty="0" err="1"/>
              <a:t>facebook</a:t>
            </a:r>
            <a:r>
              <a:rPr lang="en-US" dirty="0"/>
              <a:t> </a:t>
            </a:r>
            <a:r>
              <a:rPr lang="en-US" dirty="0" err="1"/>
              <a:t>haberleriyle</a:t>
            </a:r>
            <a:r>
              <a:rPr lang="en-US" dirty="0"/>
              <a:t> </a:t>
            </a:r>
            <a:r>
              <a:rPr lang="en-US" dirty="0" err="1"/>
              <a:t>ve</a:t>
            </a:r>
            <a:r>
              <a:rPr lang="en-US" dirty="0"/>
              <a:t> </a:t>
            </a:r>
            <a:r>
              <a:rPr lang="en-US" dirty="0" err="1"/>
              <a:t>veririlerle</a:t>
            </a:r>
            <a:r>
              <a:rPr lang="en-US" dirty="0"/>
              <a:t> </a:t>
            </a:r>
            <a:r>
              <a:rPr lang="en-US" dirty="0" err="1"/>
              <a:t>en</a:t>
            </a:r>
            <a:r>
              <a:rPr lang="en-US" dirty="0"/>
              <a:t> </a:t>
            </a:r>
            <a:r>
              <a:rPr lang="en-US" dirty="0" err="1"/>
              <a:t>önemli</a:t>
            </a:r>
            <a:r>
              <a:rPr lang="en-US" dirty="0"/>
              <a:t> </a:t>
            </a:r>
            <a:r>
              <a:rPr lang="en-US" dirty="0" err="1"/>
              <a:t>noktasıydı</a:t>
            </a:r>
            <a:r>
              <a:rPr lang="en-US" dirty="0"/>
              <a:t>.</a:t>
            </a:r>
            <a:endParaRPr lang="tr-TR" dirty="0"/>
          </a:p>
          <a:p>
            <a:r>
              <a:rPr lang="en-US" dirty="0"/>
              <a:t>Cambridge Analytica </a:t>
            </a:r>
            <a:r>
              <a:rPr lang="tr-TR" dirty="0"/>
              <a:t>projelerinde</a:t>
            </a:r>
            <a:r>
              <a:rPr lang="en-US" dirty="0"/>
              <a:t>:</a:t>
            </a:r>
            <a:br>
              <a:rPr lang="en-US" dirty="0"/>
            </a:br>
            <a:r>
              <a:rPr lang="en-US" dirty="0"/>
              <a:t>- </a:t>
            </a:r>
            <a:r>
              <a:rPr lang="tr-TR" dirty="0"/>
              <a:t>Bitish Army</a:t>
            </a:r>
            <a:br>
              <a:rPr lang="en-US" dirty="0"/>
            </a:br>
            <a:r>
              <a:rPr lang="en-US" dirty="0"/>
              <a:t>- </a:t>
            </a:r>
            <a:r>
              <a:rPr lang="tr-TR" dirty="0"/>
              <a:t>United States Armed Forces</a:t>
            </a:r>
            <a:br>
              <a:rPr lang="en-US" dirty="0"/>
            </a:br>
            <a:r>
              <a:rPr lang="en-US" dirty="0"/>
              <a:t>- </a:t>
            </a:r>
            <a:r>
              <a:rPr lang="tr-TR" dirty="0"/>
              <a:t>NATO </a:t>
            </a:r>
            <a:br>
              <a:rPr lang="en-US" dirty="0"/>
            </a:br>
            <a:r>
              <a:rPr lang="en-US" dirty="0"/>
              <a:t>- </a:t>
            </a:r>
            <a:r>
              <a:rPr lang="tr-TR" dirty="0"/>
              <a:t>CİA</a:t>
            </a:r>
            <a:br>
              <a:rPr lang="en-US" dirty="0"/>
            </a:br>
            <a:r>
              <a:rPr lang="en-US" dirty="0"/>
              <a:t>- </a:t>
            </a:r>
            <a:r>
              <a:rPr lang="tr-TR" dirty="0"/>
              <a:t>Mİ6</a:t>
            </a:r>
            <a:br>
              <a:rPr lang="en-US" dirty="0"/>
            </a:br>
            <a:r>
              <a:rPr lang="tr-TR" dirty="0"/>
              <a:t>Birimleri</a:t>
            </a:r>
            <a:r>
              <a:rPr lang="en-US" dirty="0"/>
              <a:t>ne</a:t>
            </a:r>
            <a:r>
              <a:rPr lang="tr-TR" dirty="0"/>
              <a:t> insanların beynine etkilemeye yardım ediyordu ki bazı gruplari/toplumları katılmasınlar(Daesh terörist grubu gibi)</a:t>
            </a:r>
            <a:r>
              <a:rPr lang="en-US" dirty="0"/>
              <a:t>.</a:t>
            </a:r>
          </a:p>
        </p:txBody>
      </p:sp>
      <p:pic>
        <p:nvPicPr>
          <p:cNvPr id="5" name="Picture 4">
            <a:extLst>
              <a:ext uri="{FF2B5EF4-FFF2-40B4-BE49-F238E27FC236}">
                <a16:creationId xmlns:a16="http://schemas.microsoft.com/office/drawing/2014/main" id="{C3D24E8A-A50A-41A5-8951-20D248EE5F8F}"/>
              </a:ext>
            </a:extLst>
          </p:cNvPr>
          <p:cNvPicPr>
            <a:picLocks noChangeAspect="1"/>
          </p:cNvPicPr>
          <p:nvPr/>
        </p:nvPicPr>
        <p:blipFill rotWithShape="1">
          <a:blip r:embed="rId2">
            <a:extLst>
              <a:ext uri="{28A0092B-C50C-407E-A947-70E740481C1C}">
                <a14:useLocalDpi xmlns:a14="http://schemas.microsoft.com/office/drawing/2010/main" val="0"/>
              </a:ext>
            </a:extLst>
          </a:blip>
          <a:srcRect t="27762"/>
          <a:stretch/>
        </p:blipFill>
        <p:spPr>
          <a:xfrm>
            <a:off x="7273446" y="3266833"/>
            <a:ext cx="3298521" cy="16968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9952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126996"/>
            <a:ext cx="9905998" cy="1478570"/>
          </a:xfrm>
        </p:spPr>
        <p:txBody>
          <a:bodyPr/>
          <a:lstStyle/>
          <a:p>
            <a:r>
              <a:rPr lang="tr-TR" dirty="0">
                <a:solidFill>
                  <a:schemeClr val="bg1"/>
                </a:solidFill>
              </a:rPr>
              <a:t>Dark Web’e Girmek Tehlikeli mi?</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285208"/>
            <a:ext cx="9905999" cy="3951809"/>
          </a:xfrm>
        </p:spPr>
        <p:txBody>
          <a:bodyPr>
            <a:normAutofit fontScale="85000" lnSpcReduction="20000"/>
          </a:bodyPr>
          <a:lstStyle/>
          <a:p>
            <a:pPr marL="0" indent="0">
              <a:buNone/>
            </a:pPr>
            <a:r>
              <a:rPr lang="tr-TR" sz="1600" dirty="0"/>
              <a:t>Tor isimli özel tarayıcıyı kullanmak yasalara aykırı olmasa da Dark Web konusunda yeterince bilgi ve deneyim sahibi değilseniz,</a:t>
            </a:r>
            <a:br>
              <a:rPr lang="en-US" sz="1600" dirty="0"/>
            </a:br>
            <a:r>
              <a:rPr lang="tr-TR" sz="1600" dirty="0"/>
              <a:t>pek çok tehlikeye açık bir hale gelirsiniz.</a:t>
            </a:r>
          </a:p>
          <a:p>
            <a:pPr marL="0" indent="0">
              <a:buNone/>
            </a:pPr>
            <a:r>
              <a:rPr lang="tr-TR" sz="1600" b="1" dirty="0"/>
              <a:t>Dark Web, tepeden tırnağa kötü amaçlı yazılımlarla doludur. </a:t>
            </a:r>
            <a:r>
              <a:rPr lang="tr-TR" sz="1600" dirty="0"/>
              <a:t>Dolayısıyla Dark Web’e giriş yaptığınız anda siber saldırıların hedefi haline gelebilirsiniz. Bu kötü amaçlı yazılımları, tuş kaydediciler, fidye yazılımları, kimlik bilgilerinizi ele geçiren yazılımlar, botnet vb. olarak sıralayabiliriz.</a:t>
            </a:r>
          </a:p>
          <a:p>
            <a:pPr marL="0" indent="0">
              <a:buNone/>
            </a:pPr>
            <a:r>
              <a:rPr lang="tr-TR" sz="1600" dirty="0"/>
              <a:t>Dark Web, siber saldırıların yanı sıra dolandırıcılık faaliyetlerinin de oldukça yüksek olduğu bir alandır. Buradan bir ürün satın alsanız da o ürünün size ulaşıp ulaşmayacağından asla emin olamazsınız. Bu denli tehlikeli ve yasa dışı bir alan olması gerekçesi ile elbette ki devlet izlemesi altındadır. Yetkililer, özel yazılımlar sayesinde buradaki sitelere sızarak gerek müşterilerin gerekse sitede bulunan kişilerin kimliklerini tespit etmektedirler. Bu nedenle sadece meraktan Dark Web üzerindeki bir siteye girmiş veya izlemiş olsanız dahi bu durum, sizi şüpheli konumuna getirilebilir.</a:t>
            </a:r>
          </a:p>
          <a:p>
            <a:pPr marL="0" indent="0">
              <a:buNone/>
            </a:pPr>
            <a:r>
              <a:rPr lang="tr-TR" sz="1600" dirty="0"/>
              <a:t>Asla unutmamanız gereken bir gerçek vardır ki Dark Web üzerinde bulunan içeriklerin neredeyse tamamına yakını yasa dışıdır. Nasıl ki hırsızların, dolandırıcıların, tacizcilerin ya da katillerin bulunduğu bir odada bulunmak her türlü tehlikeyi de beraberinde getirmeye müsaitse, bu tür kişilerin kol gezdiği sanal ortamlarda bulunmak da aynı risklere gebedir.</a:t>
            </a:r>
          </a:p>
          <a:p>
            <a:pPr marL="0" indent="0">
              <a:buNone/>
            </a:pPr>
            <a:r>
              <a:rPr lang="tr-TR" sz="1600" dirty="0"/>
              <a:t>Tüm bu tehlikelere rağmen insanlar Dark Web’i ziyaret etmeye devam ediyor. Bunun sebebinin tek bir açıklaması olabilir: Merak. Bilinmeyene, görünmeyene ya da karanlık olan şeylere duyulan meraktan Dark Web de nasibini alıyor.</a:t>
            </a:r>
          </a:p>
        </p:txBody>
      </p:sp>
      <p:pic>
        <p:nvPicPr>
          <p:cNvPr id="5" name="Picture 4">
            <a:extLst>
              <a:ext uri="{FF2B5EF4-FFF2-40B4-BE49-F238E27FC236}">
                <a16:creationId xmlns:a16="http://schemas.microsoft.com/office/drawing/2014/main" id="{D0C63A3F-7C49-47BE-B3C1-44B09A2D3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8458" y="423491"/>
            <a:ext cx="868953" cy="8689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DA93CE77-230E-43D7-8BAC-045EE927219E}"/>
              </a:ext>
            </a:extLst>
          </p:cNvPr>
          <p:cNvPicPr>
            <a:picLocks noChangeAspect="1"/>
          </p:cNvPicPr>
          <p:nvPr/>
        </p:nvPicPr>
        <p:blipFill rotWithShape="1">
          <a:blip r:embed="rId3">
            <a:extLst>
              <a:ext uri="{28A0092B-C50C-407E-A947-70E740481C1C}">
                <a14:useLocalDpi xmlns:a14="http://schemas.microsoft.com/office/drawing/2010/main" val="0"/>
              </a:ext>
            </a:extLst>
          </a:blip>
          <a:srcRect l="2894" r="2892"/>
          <a:stretch/>
        </p:blipFill>
        <p:spPr>
          <a:xfrm>
            <a:off x="4169558" y="5079771"/>
            <a:ext cx="3852886" cy="1703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2">
            <a:extLst>
              <a:ext uri="{FF2B5EF4-FFF2-40B4-BE49-F238E27FC236}">
                <a16:creationId xmlns:a16="http://schemas.microsoft.com/office/drawing/2014/main" id="{D7204B85-603B-4B13-84C5-787E52CCEEB7}"/>
              </a:ext>
            </a:extLst>
          </p:cNvPr>
          <p:cNvSpPr txBox="1">
            <a:spLocks/>
          </p:cNvSpPr>
          <p:nvPr/>
        </p:nvSpPr>
        <p:spPr>
          <a:xfrm>
            <a:off x="1141412" y="5737500"/>
            <a:ext cx="3146502" cy="131545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err="1"/>
              <a:t>Tavsiye</a:t>
            </a:r>
            <a:r>
              <a:rPr lang="en-US" sz="1600" dirty="0"/>
              <a:t> </a:t>
            </a:r>
            <a:r>
              <a:rPr lang="en-US" sz="1600" dirty="0" err="1"/>
              <a:t>edilen</a:t>
            </a:r>
            <a:r>
              <a:rPr lang="en-US" sz="1600" dirty="0"/>
              <a:t> film: Who Am I 2014 </a:t>
            </a:r>
            <a:endParaRPr lang="tr-TR" sz="1600" dirty="0"/>
          </a:p>
        </p:txBody>
      </p:sp>
    </p:spTree>
    <p:extLst>
      <p:ext uri="{BB962C8B-B14F-4D97-AF65-F5344CB8AC3E}">
        <p14:creationId xmlns:p14="http://schemas.microsoft.com/office/powerpoint/2010/main" val="1878402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Parrot OS</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7"/>
            <a:ext cx="9905999" cy="3586048"/>
          </a:xfrm>
        </p:spPr>
        <p:txBody>
          <a:bodyPr>
            <a:normAutofit fontScale="92500"/>
          </a:bodyPr>
          <a:lstStyle/>
          <a:p>
            <a:r>
              <a:rPr lang="tr-TR" sz="2200" dirty="0"/>
              <a:t>Parrot OS, güvenlik, gizlilik ve geliştirmeye odaklanan </a:t>
            </a:r>
            <a:r>
              <a:rPr lang="tr-TR" sz="2200" u="sng" dirty="0"/>
              <a:t>Debian</a:t>
            </a:r>
            <a:r>
              <a:rPr lang="tr-TR" sz="2200" dirty="0"/>
              <a:t> tabanlı bir </a:t>
            </a:r>
            <a:r>
              <a:rPr lang="tr-TR" sz="2200" u="sng" dirty="0"/>
              <a:t>Linux</a:t>
            </a:r>
            <a:r>
              <a:rPr lang="tr-TR" sz="2200" dirty="0"/>
              <a:t> dağıtımıdır.</a:t>
            </a:r>
            <a:endParaRPr lang="en-US" sz="2200" dirty="0"/>
          </a:p>
          <a:p>
            <a:r>
              <a:rPr lang="tr-TR" sz="2200" dirty="0"/>
              <a:t>Parrot Security</a:t>
            </a:r>
            <a:br>
              <a:rPr lang="en-US" sz="2200" dirty="0"/>
            </a:br>
            <a:r>
              <a:rPr lang="en-US" sz="2200" dirty="0"/>
              <a:t>Parrot, </a:t>
            </a:r>
            <a:r>
              <a:rPr lang="en-US" sz="2200" dirty="0" err="1"/>
              <a:t>saldırı</a:t>
            </a:r>
            <a:r>
              <a:rPr lang="en-US" sz="2200" dirty="0"/>
              <a:t> </a:t>
            </a:r>
            <a:r>
              <a:rPr lang="en-US" sz="2200" dirty="0" err="1"/>
              <a:t>azaltma</a:t>
            </a:r>
            <a:r>
              <a:rPr lang="en-US" sz="2200" dirty="0"/>
              <a:t>, </a:t>
            </a:r>
            <a:r>
              <a:rPr lang="en-US" sz="2200" dirty="0" err="1"/>
              <a:t>güvenlik</a:t>
            </a:r>
            <a:r>
              <a:rPr lang="en-US" sz="2200" dirty="0"/>
              <a:t> </a:t>
            </a:r>
            <a:r>
              <a:rPr lang="en-US" sz="2200" dirty="0" err="1"/>
              <a:t>araştırması</a:t>
            </a:r>
            <a:r>
              <a:rPr lang="en-US" sz="2200" dirty="0"/>
              <a:t>, </a:t>
            </a:r>
            <a:r>
              <a:rPr lang="en-US" sz="2200" dirty="0" err="1"/>
              <a:t>adli</a:t>
            </a:r>
            <a:r>
              <a:rPr lang="en-US" sz="2200" dirty="0"/>
              <a:t> </a:t>
            </a:r>
            <a:r>
              <a:rPr lang="en-US" sz="2200" dirty="0" err="1"/>
              <a:t>tıp</a:t>
            </a:r>
            <a:r>
              <a:rPr lang="en-US" sz="2200" dirty="0"/>
              <a:t> </a:t>
            </a:r>
            <a:r>
              <a:rPr lang="en-US" sz="2200" dirty="0" err="1"/>
              <a:t>ve</a:t>
            </a:r>
            <a:r>
              <a:rPr lang="en-US" sz="2200" dirty="0"/>
              <a:t> </a:t>
            </a:r>
            <a:r>
              <a:rPr lang="en-US" sz="2200" dirty="0" err="1"/>
              <a:t>güvenlik</a:t>
            </a:r>
            <a:r>
              <a:rPr lang="en-US" sz="2200" dirty="0"/>
              <a:t> </a:t>
            </a:r>
            <a:r>
              <a:rPr lang="en-US" sz="2200" dirty="0" err="1"/>
              <a:t>açığı</a:t>
            </a:r>
            <a:r>
              <a:rPr lang="en-US" sz="2200" dirty="0"/>
              <a:t> </a:t>
            </a:r>
            <a:r>
              <a:rPr lang="en-US" sz="2200" dirty="0" err="1"/>
              <a:t>değerlendirmesi</a:t>
            </a:r>
            <a:r>
              <a:rPr lang="en-US" sz="2200" dirty="0"/>
              <a:t> </a:t>
            </a:r>
            <a:r>
              <a:rPr lang="en-US" sz="2200" dirty="0" err="1"/>
              <a:t>için</a:t>
            </a:r>
            <a:r>
              <a:rPr lang="en-US" sz="2200" dirty="0"/>
              <a:t> </a:t>
            </a:r>
            <a:r>
              <a:rPr lang="en-US" sz="2200" dirty="0" err="1"/>
              <a:t>kullanılacak</a:t>
            </a:r>
            <a:r>
              <a:rPr lang="en-US" sz="2200" dirty="0"/>
              <a:t> </a:t>
            </a:r>
            <a:r>
              <a:rPr lang="en-US" sz="2200" dirty="0" err="1"/>
              <a:t>bir</a:t>
            </a:r>
            <a:r>
              <a:rPr lang="en-US" sz="2200" dirty="0"/>
              <a:t> dizi </a:t>
            </a:r>
            <a:r>
              <a:rPr lang="en-US" sz="2200" dirty="0" err="1"/>
              <a:t>sızma</a:t>
            </a:r>
            <a:r>
              <a:rPr lang="en-US" sz="2200" dirty="0"/>
              <a:t> </a:t>
            </a:r>
            <a:r>
              <a:rPr lang="en-US" sz="2200" dirty="0" err="1"/>
              <a:t>testi</a:t>
            </a:r>
            <a:r>
              <a:rPr lang="en-US" sz="2200" dirty="0"/>
              <a:t> </a:t>
            </a:r>
            <a:r>
              <a:rPr lang="en-US" sz="2200" dirty="0" err="1"/>
              <a:t>aracı</a:t>
            </a:r>
            <a:r>
              <a:rPr lang="en-US" sz="2200" dirty="0"/>
              <a:t> </a:t>
            </a:r>
            <a:r>
              <a:rPr lang="en-US" sz="2200" dirty="0" err="1"/>
              <a:t>sağlamayı</a:t>
            </a:r>
            <a:r>
              <a:rPr lang="en-US" sz="2200" dirty="0"/>
              <a:t> </a:t>
            </a:r>
            <a:r>
              <a:rPr lang="en-US" sz="2200" dirty="0" err="1"/>
              <a:t>amaçlamaktadır</a:t>
            </a:r>
            <a:r>
              <a:rPr lang="en-US" sz="2200" dirty="0"/>
              <a:t>.</a:t>
            </a:r>
            <a:br>
              <a:rPr lang="en-US" sz="2200" dirty="0"/>
            </a:br>
            <a:r>
              <a:rPr lang="en-US" sz="2200" dirty="0" err="1"/>
              <a:t>Sızma</a:t>
            </a:r>
            <a:r>
              <a:rPr lang="en-US" sz="2200" dirty="0"/>
              <a:t> </a:t>
            </a:r>
            <a:r>
              <a:rPr lang="en-US" sz="2200" dirty="0" err="1"/>
              <a:t>testi</a:t>
            </a:r>
            <a:r>
              <a:rPr lang="en-US" sz="2200" dirty="0"/>
              <a:t>, </a:t>
            </a:r>
            <a:r>
              <a:rPr lang="en-US" sz="2200" dirty="0" err="1"/>
              <a:t>güvenlik</a:t>
            </a:r>
            <a:r>
              <a:rPr lang="en-US" sz="2200" dirty="0"/>
              <a:t> </a:t>
            </a:r>
            <a:r>
              <a:rPr lang="en-US" sz="2200" dirty="0" err="1"/>
              <a:t>açığı</a:t>
            </a:r>
            <a:r>
              <a:rPr lang="en-US" sz="2200" dirty="0"/>
              <a:t> </a:t>
            </a:r>
            <a:r>
              <a:rPr lang="en-US" sz="2200" dirty="0" err="1"/>
              <a:t>değerlendirmesi</a:t>
            </a:r>
            <a:r>
              <a:rPr lang="en-US" sz="2200" dirty="0"/>
              <a:t> </a:t>
            </a:r>
            <a:r>
              <a:rPr lang="en-US" sz="2200" dirty="0" err="1"/>
              <a:t>ve</a:t>
            </a:r>
            <a:r>
              <a:rPr lang="en-US" sz="2200" dirty="0"/>
              <a:t> </a:t>
            </a:r>
            <a:r>
              <a:rPr lang="en-US" sz="2200" dirty="0" err="1"/>
              <a:t>azaltma</a:t>
            </a:r>
            <a:r>
              <a:rPr lang="en-US" sz="2200" dirty="0"/>
              <a:t>, </a:t>
            </a:r>
            <a:r>
              <a:rPr lang="en-US" sz="2200" dirty="0" err="1"/>
              <a:t>adli</a:t>
            </a:r>
            <a:r>
              <a:rPr lang="en-US" sz="2200" dirty="0"/>
              <a:t> </a:t>
            </a:r>
            <a:r>
              <a:rPr lang="en-US" sz="2200" dirty="0" err="1"/>
              <a:t>bilişim</a:t>
            </a:r>
            <a:r>
              <a:rPr lang="en-US" sz="2200" dirty="0"/>
              <a:t> </a:t>
            </a:r>
            <a:r>
              <a:rPr lang="en-US" sz="2200" dirty="0" err="1"/>
              <a:t>ve</a:t>
            </a:r>
            <a:r>
              <a:rPr lang="en-US" sz="2200" dirty="0"/>
              <a:t> </a:t>
            </a:r>
            <a:r>
              <a:rPr lang="en-US" sz="2200" dirty="0" err="1"/>
              <a:t>anonim</a:t>
            </a:r>
            <a:r>
              <a:rPr lang="en-US" sz="2200" dirty="0"/>
              <a:t> web </a:t>
            </a:r>
            <a:r>
              <a:rPr lang="en-US" sz="2200" dirty="0" err="1"/>
              <a:t>taraması</a:t>
            </a:r>
            <a:r>
              <a:rPr lang="en-US" sz="2200" dirty="0"/>
              <a:t> </a:t>
            </a:r>
            <a:r>
              <a:rPr lang="en-US" sz="2200" dirty="0" err="1"/>
              <a:t>için</a:t>
            </a:r>
            <a:r>
              <a:rPr lang="en-US" sz="2200" dirty="0"/>
              <a:t> </a:t>
            </a:r>
            <a:r>
              <a:rPr lang="en-US" sz="2200" dirty="0" err="1"/>
              <a:t>tasarlanmıştır</a:t>
            </a:r>
            <a:r>
              <a:rPr lang="en-US" sz="2200" dirty="0"/>
              <a:t>.</a:t>
            </a:r>
          </a:p>
          <a:p>
            <a:r>
              <a:rPr lang="tr-TR" sz="2200" dirty="0">
                <a:solidFill>
                  <a:schemeClr val="bg2"/>
                </a:solidFill>
                <a:hlinkClick r:id="rId2">
                  <a:extLst>
                    <a:ext uri="{A12FA001-AC4F-418D-AE19-62706E023703}">
                      <ahyp:hlinkClr xmlns:ahyp="http://schemas.microsoft.com/office/drawing/2018/hyperlinkcolor" val="tx"/>
                    </a:ext>
                  </a:extLst>
                </a:hlinkClick>
              </a:rPr>
              <a:t>https://www.parrotsec.org/download/</a:t>
            </a:r>
            <a:r>
              <a:rPr lang="en-US" sz="2200" dirty="0">
                <a:solidFill>
                  <a:schemeClr val="bg2"/>
                </a:solidFill>
              </a:rPr>
              <a:t> </a:t>
            </a:r>
            <a:br>
              <a:rPr lang="tr-TR" sz="2200" dirty="0">
                <a:solidFill>
                  <a:schemeClr val="bg2"/>
                </a:solidFill>
              </a:rPr>
            </a:br>
            <a:r>
              <a:rPr lang="tr-TR" sz="2200" dirty="0"/>
              <a:t>Bağlantısından Parrot Security</a:t>
            </a:r>
            <a:r>
              <a:rPr lang="en-US" sz="2200" dirty="0"/>
              <a:t>’e </a:t>
            </a:r>
            <a:r>
              <a:rPr lang="tr-TR" sz="2200" dirty="0"/>
              <a:t>indirebilirsiniz</a:t>
            </a:r>
            <a:r>
              <a:rPr lang="en-US" sz="2200" dirty="0"/>
              <a:t>.</a:t>
            </a:r>
          </a:p>
        </p:txBody>
      </p:sp>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7811" y="695792"/>
            <a:ext cx="609600" cy="573741"/>
          </a:xfrm>
          <a:prstGeom prst="rect">
            <a:avLst/>
          </a:prstGeom>
        </p:spPr>
      </p:pic>
      <p:pic>
        <p:nvPicPr>
          <p:cNvPr id="6" name="Picture 5">
            <a:extLst>
              <a:ext uri="{FF2B5EF4-FFF2-40B4-BE49-F238E27FC236}">
                <a16:creationId xmlns:a16="http://schemas.microsoft.com/office/drawing/2014/main" id="{141D6498-7451-4A18-9325-FACCB0E12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681" y="3923606"/>
            <a:ext cx="4520226" cy="2541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1900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Parrot OS</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7"/>
            <a:ext cx="9905999" cy="3586048"/>
          </a:xfrm>
        </p:spPr>
        <p:txBody>
          <a:bodyPr>
            <a:noAutofit/>
          </a:bodyPr>
          <a:lstStyle/>
          <a:p>
            <a:r>
              <a:rPr lang="en-US" dirty="0"/>
              <a:t>K</a:t>
            </a:r>
            <a:r>
              <a:rPr lang="tr-TR" dirty="0"/>
              <a:t>aç basit tıklamayla bilgisayarımızı TOR service bağlayabiliyoruz</a:t>
            </a:r>
            <a:r>
              <a:rPr lang="en-US" dirty="0"/>
              <a:t>.</a:t>
            </a:r>
            <a:endParaRPr lang="tr-TR" dirty="0"/>
          </a:p>
          <a:p>
            <a:r>
              <a:rPr lang="en-US" dirty="0"/>
              <a:t>Start </a:t>
            </a:r>
            <a:r>
              <a:rPr lang="tr-TR" dirty="0"/>
              <a:t>menusundan</a:t>
            </a:r>
            <a:r>
              <a:rPr lang="en-US" dirty="0"/>
              <a:t>: </a:t>
            </a:r>
            <a:r>
              <a:rPr lang="tr-TR" dirty="0"/>
              <a:t>Privacy </a:t>
            </a:r>
            <a:r>
              <a:rPr lang="en-US" dirty="0"/>
              <a:t>&gt; </a:t>
            </a:r>
            <a:r>
              <a:rPr lang="tr-TR" dirty="0"/>
              <a:t>AnonSurf</a:t>
            </a:r>
            <a:r>
              <a:rPr lang="en-US" dirty="0"/>
              <a:t> &gt; </a:t>
            </a:r>
            <a:r>
              <a:rPr lang="tr-TR" dirty="0"/>
              <a:t>AnonSurf</a:t>
            </a:r>
            <a:r>
              <a:rPr lang="en-US" dirty="0"/>
              <a:t> GUI</a:t>
            </a:r>
          </a:p>
        </p:txBody>
      </p:sp>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37811" y="695792"/>
            <a:ext cx="609600" cy="573741"/>
          </a:xfrm>
          <a:prstGeom prst="rect">
            <a:avLst/>
          </a:prstGeom>
        </p:spPr>
      </p:pic>
      <p:pic>
        <p:nvPicPr>
          <p:cNvPr id="9" name="Picture 8">
            <a:extLst>
              <a:ext uri="{FF2B5EF4-FFF2-40B4-BE49-F238E27FC236}">
                <a16:creationId xmlns:a16="http://schemas.microsoft.com/office/drawing/2014/main" id="{B69F6004-7F1D-4B8A-823F-2A5B4D9A8F54}"/>
              </a:ext>
            </a:extLst>
          </p:cNvPr>
          <p:cNvPicPr>
            <a:picLocks noChangeAspect="1"/>
          </p:cNvPicPr>
          <p:nvPr/>
        </p:nvPicPr>
        <p:blipFill>
          <a:blip r:embed="rId3"/>
          <a:stretch>
            <a:fillRect/>
          </a:stretch>
        </p:blipFill>
        <p:spPr>
          <a:xfrm>
            <a:off x="1762093" y="2560582"/>
            <a:ext cx="2754080" cy="3762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A79DED14-CD8F-49F1-99AF-69ADDF1508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18960" y="2560582"/>
            <a:ext cx="2754080" cy="3731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843F7A3D-37E8-4A55-A306-28EFF984C6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675827" y="2560582"/>
            <a:ext cx="2754080" cy="3729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446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Parrot OS</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7"/>
            <a:ext cx="9905999" cy="3586048"/>
          </a:xfrm>
        </p:spPr>
        <p:txBody>
          <a:bodyPr>
            <a:noAutofit/>
          </a:bodyPr>
          <a:lstStyle/>
          <a:p>
            <a:r>
              <a:rPr lang="en-US" dirty="0"/>
              <a:t>Start </a:t>
            </a:r>
            <a:r>
              <a:rPr lang="en-US" dirty="0" err="1"/>
              <a:t>tu</a:t>
            </a:r>
            <a:r>
              <a:rPr lang="tr-TR" dirty="0"/>
              <a:t>şuna bastığımızda Data cleaner hatası veriyor ve bizden tüm tehlikeli</a:t>
            </a:r>
            <a:br>
              <a:rPr lang="tr-TR" dirty="0"/>
            </a:br>
            <a:r>
              <a:rPr lang="tr-TR" dirty="0"/>
              <a:t>uygulamaların/dataların kapatmasını istiyor YES dediğinizde bağlanmaya çalısır ve bağlanma gerçekleşirse AnonSurf</a:t>
            </a:r>
            <a:r>
              <a:rPr lang="en-US" dirty="0"/>
              <a:t>’</a:t>
            </a:r>
            <a:r>
              <a:rPr lang="tr-TR" dirty="0"/>
              <a:t>in logosu yeşil olur</a:t>
            </a:r>
            <a:r>
              <a:rPr lang="en-US" dirty="0"/>
              <a:t>.</a:t>
            </a:r>
          </a:p>
          <a:p>
            <a:r>
              <a:rPr lang="en-US" dirty="0"/>
              <a:t>My IP’</a:t>
            </a:r>
            <a:r>
              <a:rPr lang="tr-TR" dirty="0"/>
              <a:t>yi</a:t>
            </a:r>
            <a:r>
              <a:rPr lang="en-US" dirty="0"/>
              <a:t> t</a:t>
            </a:r>
            <a:r>
              <a:rPr lang="tr-TR" dirty="0"/>
              <a:t>ıklarsanız size şu anki ip adresinize gösterir</a:t>
            </a:r>
            <a:r>
              <a:rPr lang="en-US" dirty="0"/>
              <a:t>.</a:t>
            </a:r>
          </a:p>
        </p:txBody>
      </p:sp>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437811" y="695792"/>
            <a:ext cx="609600" cy="573741"/>
          </a:xfrm>
          <a:prstGeom prst="rect">
            <a:avLst/>
          </a:prstGeom>
        </p:spPr>
      </p:pic>
      <p:pic>
        <p:nvPicPr>
          <p:cNvPr id="5" name="Picture 4">
            <a:extLst>
              <a:ext uri="{FF2B5EF4-FFF2-40B4-BE49-F238E27FC236}">
                <a16:creationId xmlns:a16="http://schemas.microsoft.com/office/drawing/2014/main" id="{DDAF2227-BDB6-4388-B49B-892836903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146" y="3547850"/>
            <a:ext cx="2556535" cy="2356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1E9494D-A541-4BF5-9184-EA67944EE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943" y="3547850"/>
            <a:ext cx="2681057" cy="2354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E1214BF1-5437-454A-95A6-B8423A5045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4439" y="3547850"/>
            <a:ext cx="2559929" cy="23547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818645C8-5DB2-45B9-8B2D-951A21EEC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9029" y="3556163"/>
            <a:ext cx="2870590" cy="2212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20105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p:txBody>
          <a:bodyPr/>
          <a:lstStyle/>
          <a:p>
            <a:r>
              <a:rPr lang="tr-TR" dirty="0">
                <a:solidFill>
                  <a:schemeClr val="bg1"/>
                </a:solidFill>
              </a:rPr>
              <a:t>DNSdumpster.com</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739533"/>
            <a:ext cx="9905999" cy="3541714"/>
          </a:xfrm>
        </p:spPr>
        <p:txBody>
          <a:bodyPr/>
          <a:lstStyle/>
          <a:p>
            <a:r>
              <a:rPr lang="tr-TR" dirty="0"/>
              <a:t>DNSdumpster.com, bir alan adıyla ilgili ana bilgisayarları keşfedebilen ÜCRETSİZ bir alan araştırma aracıdır. Saldırganların bakış açısından görünür ana bilgisayarları bulmak, güvenlik değerlendirme sürecinin önemli bir parçasıdır.</a:t>
            </a:r>
          </a:p>
        </p:txBody>
      </p:sp>
      <p:pic>
        <p:nvPicPr>
          <p:cNvPr id="1026" name="Picture 2" descr="logo">
            <a:extLst>
              <a:ext uri="{FF2B5EF4-FFF2-40B4-BE49-F238E27FC236}">
                <a16:creationId xmlns:a16="http://schemas.microsoft.com/office/drawing/2014/main" id="{882C64DB-35DB-4872-AD0D-C39579F16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864" y="1133800"/>
            <a:ext cx="1267547" cy="4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85DDE3-097B-484A-B9BB-B608A48AA862}"/>
              </a:ext>
            </a:extLst>
          </p:cNvPr>
          <p:cNvPicPr>
            <a:picLocks noChangeAspect="1"/>
          </p:cNvPicPr>
          <p:nvPr/>
        </p:nvPicPr>
        <p:blipFill>
          <a:blip r:embed="rId3"/>
          <a:stretch>
            <a:fillRect/>
          </a:stretch>
        </p:blipFill>
        <p:spPr>
          <a:xfrm>
            <a:off x="3540764" y="3134800"/>
            <a:ext cx="5107295" cy="3646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1769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p:txBody>
          <a:bodyPr/>
          <a:lstStyle/>
          <a:p>
            <a:r>
              <a:rPr lang="tr-TR" dirty="0">
                <a:solidFill>
                  <a:schemeClr val="bg1"/>
                </a:solidFill>
              </a:rPr>
              <a:t>Nmap Online Port Scanner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739533"/>
            <a:ext cx="9905999" cy="3541714"/>
          </a:xfrm>
        </p:spPr>
        <p:txBody>
          <a:bodyPr>
            <a:normAutofit/>
          </a:bodyPr>
          <a:lstStyle/>
          <a:p>
            <a:r>
              <a:rPr lang="tr-TR" dirty="0">
                <a:solidFill>
                  <a:schemeClr val="bg2"/>
                </a:solidFill>
                <a:hlinkClick r:id="rId2">
                  <a:extLst>
                    <a:ext uri="{A12FA001-AC4F-418D-AE19-62706E023703}">
                      <ahyp:hlinkClr xmlns:ahyp="http://schemas.microsoft.com/office/drawing/2018/hyperlinkcolor" val="tx"/>
                    </a:ext>
                  </a:extLst>
                </a:hlinkClick>
              </a:rPr>
              <a:t>https://hackertarget.com/nmap-online-port-scanner/</a:t>
            </a:r>
            <a:r>
              <a:rPr lang="en-US" dirty="0"/>
              <a:t> </a:t>
            </a:r>
            <a:br>
              <a:rPr lang="en-US" dirty="0"/>
            </a:br>
            <a:r>
              <a:rPr lang="en-US" dirty="0" err="1"/>
              <a:t>Nmap'i</a:t>
            </a:r>
            <a:r>
              <a:rPr lang="en-US" dirty="0"/>
              <a:t> </a:t>
            </a:r>
            <a:r>
              <a:rPr lang="en-US" dirty="0" err="1"/>
              <a:t>kulla</a:t>
            </a:r>
            <a:r>
              <a:rPr lang="tr-TR" dirty="0"/>
              <a:t>narak </a:t>
            </a:r>
            <a:r>
              <a:rPr lang="en-US" dirty="0" err="1"/>
              <a:t>açık</a:t>
            </a:r>
            <a:r>
              <a:rPr lang="en-US" dirty="0"/>
              <a:t> </a:t>
            </a:r>
            <a:r>
              <a:rPr lang="tr-TR" dirty="0"/>
              <a:t>portları bulabiliyoruz</a:t>
            </a:r>
            <a:r>
              <a:rPr lang="en-US" dirty="0"/>
              <a:t>.</a:t>
            </a:r>
          </a:p>
          <a:p>
            <a:r>
              <a:rPr lang="en-US" dirty="0"/>
              <a:t>Bir </a:t>
            </a:r>
            <a:r>
              <a:rPr lang="en-US" dirty="0" err="1"/>
              <a:t>sistemin</a:t>
            </a:r>
            <a:r>
              <a:rPr lang="en-US" dirty="0"/>
              <a:t> İnternet </a:t>
            </a:r>
            <a:r>
              <a:rPr lang="en-US" dirty="0" err="1"/>
              <a:t>ayak</a:t>
            </a:r>
            <a:r>
              <a:rPr lang="en-US" dirty="0"/>
              <a:t> </a:t>
            </a:r>
            <a:r>
              <a:rPr lang="en-US" dirty="0" err="1"/>
              <a:t>izinin</a:t>
            </a:r>
            <a:r>
              <a:rPr lang="en-US" dirty="0"/>
              <a:t> </a:t>
            </a:r>
            <a:r>
              <a:rPr lang="en-US" dirty="0" err="1"/>
              <a:t>en</a:t>
            </a:r>
            <a:r>
              <a:rPr lang="en-US" dirty="0"/>
              <a:t> </a:t>
            </a:r>
            <a:r>
              <a:rPr lang="en-US" dirty="0" err="1"/>
              <a:t>doğru</a:t>
            </a:r>
            <a:r>
              <a:rPr lang="en-US" dirty="0"/>
              <a:t> </a:t>
            </a:r>
            <a:r>
              <a:rPr lang="en-US" dirty="0" err="1"/>
              <a:t>bağlantı</a:t>
            </a:r>
            <a:r>
              <a:rPr lang="en-US" dirty="0"/>
              <a:t> </a:t>
            </a:r>
            <a:r>
              <a:rPr lang="en-US" dirty="0" err="1"/>
              <a:t>noktası</a:t>
            </a:r>
            <a:r>
              <a:rPr lang="en-US" dirty="0"/>
              <a:t> </a:t>
            </a:r>
            <a:r>
              <a:rPr lang="en-US" dirty="0" err="1"/>
              <a:t>durumunu</a:t>
            </a:r>
            <a:r>
              <a:rPr lang="en-US" dirty="0"/>
              <a:t> </a:t>
            </a:r>
            <a:r>
              <a:rPr lang="en-US" dirty="0" err="1"/>
              <a:t>sağlayan</a:t>
            </a:r>
            <a:r>
              <a:rPr lang="en-US" dirty="0"/>
              <a:t> Nmap Online </a:t>
            </a:r>
            <a:r>
              <a:rPr lang="en-US" dirty="0" err="1"/>
              <a:t>ile</a:t>
            </a:r>
            <a:r>
              <a:rPr lang="en-US" dirty="0"/>
              <a:t> </a:t>
            </a:r>
            <a:r>
              <a:rPr lang="tr-TR" dirty="0"/>
              <a:t>server</a:t>
            </a:r>
            <a:r>
              <a:rPr lang="en-US" dirty="0" err="1"/>
              <a:t>ları</a:t>
            </a:r>
            <a:r>
              <a:rPr lang="en-US" dirty="0"/>
              <a:t>, </a:t>
            </a:r>
            <a:r>
              <a:rPr lang="en-US" dirty="0" err="1"/>
              <a:t>güvenlik</a:t>
            </a:r>
            <a:r>
              <a:rPr lang="en-US" dirty="0"/>
              <a:t> </a:t>
            </a:r>
            <a:r>
              <a:rPr lang="en-US" dirty="0" err="1"/>
              <a:t>duvarlarını</a:t>
            </a:r>
            <a:r>
              <a:rPr lang="en-US" dirty="0"/>
              <a:t> </a:t>
            </a:r>
            <a:r>
              <a:rPr lang="en-US" dirty="0" err="1"/>
              <a:t>ve</a:t>
            </a:r>
            <a:r>
              <a:rPr lang="en-US" dirty="0"/>
              <a:t> </a:t>
            </a:r>
            <a:r>
              <a:rPr lang="en-US" dirty="0" err="1"/>
              <a:t>ağ</a:t>
            </a:r>
            <a:r>
              <a:rPr lang="en-US" dirty="0"/>
              <a:t> </a:t>
            </a:r>
            <a:r>
              <a:rPr lang="en-US" dirty="0" err="1"/>
              <a:t>çevrelerini</a:t>
            </a:r>
            <a:r>
              <a:rPr lang="en-US" dirty="0"/>
              <a:t> test </a:t>
            </a:r>
            <a:r>
              <a:rPr lang="en-US" dirty="0" err="1"/>
              <a:t>edin</a:t>
            </a:r>
            <a:r>
              <a:rPr lang="en-US" dirty="0"/>
              <a:t>. </a:t>
            </a:r>
            <a:r>
              <a:rPr lang="en-US" dirty="0" err="1"/>
              <a:t>Harici</a:t>
            </a:r>
            <a:r>
              <a:rPr lang="en-US" dirty="0"/>
              <a:t> </a:t>
            </a:r>
            <a:r>
              <a:rPr lang="en-US" dirty="0" err="1"/>
              <a:t>bağlantı</a:t>
            </a:r>
            <a:r>
              <a:rPr lang="en-US" dirty="0"/>
              <a:t> </a:t>
            </a:r>
            <a:r>
              <a:rPr lang="en-US" dirty="0" err="1"/>
              <a:t>noktası</a:t>
            </a:r>
            <a:r>
              <a:rPr lang="en-US" dirty="0"/>
              <a:t> </a:t>
            </a:r>
            <a:r>
              <a:rPr lang="en-US" dirty="0" err="1"/>
              <a:t>taraması</a:t>
            </a:r>
            <a:r>
              <a:rPr lang="en-US" dirty="0"/>
              <a:t> </a:t>
            </a:r>
            <a:r>
              <a:rPr lang="en-US" dirty="0" err="1"/>
              <a:t>gerçekleştirmenin</a:t>
            </a:r>
            <a:r>
              <a:rPr lang="en-US" dirty="0"/>
              <a:t> </a:t>
            </a:r>
            <a:r>
              <a:rPr lang="en-US" dirty="0" err="1"/>
              <a:t>en</a:t>
            </a:r>
            <a:r>
              <a:rPr lang="en-US" dirty="0"/>
              <a:t> </a:t>
            </a:r>
            <a:r>
              <a:rPr lang="en-US" dirty="0" err="1"/>
              <a:t>kolay</a:t>
            </a:r>
            <a:r>
              <a:rPr lang="en-US" dirty="0"/>
              <a:t> </a:t>
            </a:r>
            <a:r>
              <a:rPr lang="en-US" dirty="0" err="1"/>
              <a:t>yolu</a:t>
            </a:r>
            <a:r>
              <a:rPr lang="en-US" dirty="0"/>
              <a:t> </a:t>
            </a:r>
            <a:r>
              <a:rPr lang="en-US" dirty="0" err="1"/>
              <a:t>budur</a:t>
            </a:r>
            <a:r>
              <a:rPr lang="en-US" dirty="0"/>
              <a:t>.</a:t>
            </a:r>
            <a:endParaRPr lang="tr-TR" dirty="0"/>
          </a:p>
        </p:txBody>
      </p:sp>
      <p:pic>
        <p:nvPicPr>
          <p:cNvPr id="1026" name="Picture 2" descr="logo">
            <a:extLst>
              <a:ext uri="{FF2B5EF4-FFF2-40B4-BE49-F238E27FC236}">
                <a16:creationId xmlns:a16="http://schemas.microsoft.com/office/drawing/2014/main" id="{882C64DB-35DB-4872-AD0D-C39579F1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9864" y="1133800"/>
            <a:ext cx="1267547" cy="4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840E25-07DD-48EF-BCBC-646FB06CF4C7}"/>
              </a:ext>
            </a:extLst>
          </p:cNvPr>
          <p:cNvPicPr>
            <a:picLocks noChangeAspect="1"/>
          </p:cNvPicPr>
          <p:nvPr/>
        </p:nvPicPr>
        <p:blipFill>
          <a:blip r:embed="rId4"/>
          <a:stretch>
            <a:fillRect/>
          </a:stretch>
        </p:blipFill>
        <p:spPr>
          <a:xfrm>
            <a:off x="2893565" y="4760913"/>
            <a:ext cx="6401693" cy="16290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52171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58512"/>
            <a:ext cx="9905998" cy="1478570"/>
          </a:xfrm>
        </p:spPr>
        <p:txBody>
          <a:bodyPr/>
          <a:lstStyle/>
          <a:p>
            <a:r>
              <a:rPr lang="tr-TR" dirty="0">
                <a:solidFill>
                  <a:schemeClr val="bg1"/>
                </a:solidFill>
              </a:rPr>
              <a:t>Nmap Online Port Scanner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727801"/>
            <a:ext cx="10271962" cy="5759431"/>
          </a:xfrm>
        </p:spPr>
        <p:txBody>
          <a:bodyPr>
            <a:noAutofit/>
          </a:bodyPr>
          <a:lstStyle/>
          <a:p>
            <a:r>
              <a:rPr lang="tr-TR" sz="1400" b="1" dirty="0"/>
              <a:t>İşte Çevrimiçi Bağlantı Noktası Tarayıcı için 6 kullanım örneği</a:t>
            </a:r>
          </a:p>
          <a:p>
            <a:r>
              <a:rPr lang="tr-TR" sz="1350" b="1" dirty="0"/>
              <a:t>Ana bilgisayar ve ağ tabanlı güvenlik duvarlarının durumunu belirleyin</a:t>
            </a:r>
            <a:br>
              <a:rPr lang="en-US" sz="1350" dirty="0"/>
            </a:br>
            <a:r>
              <a:rPr lang="tr-TR" sz="1350" dirty="0"/>
              <a:t>Çevrimiçi Nmap taramasından elde edilen sonuçları anlamak, bir güvenlik duvarının mevcut olup olmadığını ortaya çıkaracaktır. Arama shodan.iomotoru, her gün milyonlarca kötü yapılandırılmış güvenlik duvarı bulur .</a:t>
            </a:r>
          </a:p>
          <a:p>
            <a:r>
              <a:rPr lang="tr-TR" sz="1350" b="1" dirty="0"/>
              <a:t>Güvenlik Duvarı Günlüğünü ve IDS'yi Test Edin</a:t>
            </a:r>
            <a:br>
              <a:rPr lang="en-US" sz="1350" b="1" dirty="0"/>
            </a:br>
            <a:r>
              <a:rPr lang="tr-TR" sz="1350" dirty="0"/>
              <a:t>Güvenlik izlemenizin beklendiği gibi çalışıp çalışmadığını test etmek için altyapınızda uzaktan taramalar başlatın . Güvenlik duvarı günlüğünü ve İzinsiz Giriş Tespit Sistemi uyarılarını gözden geçirin.</a:t>
            </a:r>
          </a:p>
          <a:p>
            <a:r>
              <a:rPr lang="tr-TR" sz="1350" b="1" dirty="0"/>
              <a:t>Bulut Tabanlı Sanal Sunucularda Açık Bağlantı Noktalarını Bulun</a:t>
            </a:r>
            <a:br>
              <a:rPr lang="en-US" sz="1350" b="1" dirty="0"/>
            </a:br>
            <a:r>
              <a:rPr lang="tr-TR" sz="1350" dirty="0"/>
              <a:t>2016'da binlerce MongoDB veritabanının güvenliği ihlal edildi ve sunucunun İnternet'e bakan Arayüzü dinleyecek şekilde yapılandırılması nedeniyle veriler sızdırıldı . Çevrimiçi bir bağlantı noktası tarayıcı kullanarak, delikleri veya kötü yapılandırılmış hizmetleri olan bir ana bilgisayar güvenlik duvarını hızlı bir şekilde belirlemek mümkündür.</a:t>
            </a:r>
          </a:p>
          <a:p>
            <a:r>
              <a:rPr lang="tr-TR" sz="1350" b="1" dirty="0"/>
              <a:t>Yetkisiz Güvenlik Duvarı Değişikliklerini Algıla</a:t>
            </a:r>
            <a:br>
              <a:rPr lang="en-US" sz="1350" dirty="0"/>
            </a:br>
            <a:r>
              <a:rPr lang="tr-TR" sz="1350" dirty="0"/>
              <a:t>Güvenlik duvarı kural tabanı değişiklikleri , yönetim kurulu onayı gerektirdiğinde. Planlanmış bir Nmap Bağlantı Noktası Taraması, değişiklik onay sürecinden geçmemiş güvenlik duvarı değişikliklerini hızlı bir şekilde belirleyebilir.</a:t>
            </a:r>
          </a:p>
          <a:p>
            <a:r>
              <a:rPr lang="tr-TR" sz="1350" b="1" dirty="0"/>
              <a:t>Tüm Güvenlik Duvarları IPv6 ile iyi çalışmaz</a:t>
            </a:r>
            <a:br>
              <a:rPr lang="en-US" sz="1350" b="1" dirty="0"/>
            </a:br>
            <a:r>
              <a:rPr lang="tr-TR" sz="1350" dirty="0"/>
              <a:t>IPv6 dağıtılırken, IPv6 arabiriminin mevcut IPv4 adresleriyle aynı düzeyde korumaya sahip olup olmadığını anlamak önemlidir. Birçok sanal sunucu (VPS), varsayılan olarak IPv6 etkinleştirilmiş olarak dağıtılır. seninkini kontrol ettin mi</a:t>
            </a:r>
          </a:p>
          <a:p>
            <a:r>
              <a:rPr lang="tr-TR" sz="1350" b="1" dirty="0"/>
              <a:t>Ağ Hizmetlerinde Sorun Giderme</a:t>
            </a:r>
            <a:br>
              <a:rPr lang="en-US" sz="1350" b="1" dirty="0"/>
            </a:br>
            <a:r>
              <a:rPr lang="tr-TR" sz="1350" dirty="0"/>
              <a:t>Yeni hizmeti kullanıma sunmaya zorlanıyorsunuz. Ağ çalışanları bunun kendi sorunları olmadığını söylüyor ve güvenlik duvarı yöneticisi parmağını geliştiricilere doğrultuyor. Bazen sadece bağlantı noktasının açık olup olmadığını ve dinlendiğini bilmeniz gerekir</a:t>
            </a:r>
            <a:r>
              <a:rPr lang="en-US" sz="1350" dirty="0"/>
              <a:t>.</a:t>
            </a:r>
            <a:endParaRPr lang="tr-TR" sz="1350" dirty="0"/>
          </a:p>
        </p:txBody>
      </p:sp>
      <p:pic>
        <p:nvPicPr>
          <p:cNvPr id="1026" name="Picture 2" descr="logo">
            <a:extLst>
              <a:ext uri="{FF2B5EF4-FFF2-40B4-BE49-F238E27FC236}">
                <a16:creationId xmlns:a16="http://schemas.microsoft.com/office/drawing/2014/main" id="{882C64DB-35DB-4872-AD0D-C39579F16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864" y="256770"/>
            <a:ext cx="1267547" cy="4480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245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p:txBody>
          <a:bodyPr/>
          <a:lstStyle/>
          <a:p>
            <a:r>
              <a:rPr lang="tr-TR" dirty="0">
                <a:solidFill>
                  <a:schemeClr val="bg1"/>
                </a:solidFill>
              </a:rPr>
              <a:t>Tarayıcı Eklentisi Nedir</a:t>
            </a:r>
            <a:r>
              <a:rPr lang="en-US" dirty="0">
                <a:solidFill>
                  <a:schemeClr val="bg1"/>
                </a:solidFill>
              </a:rPr>
              <a:t> (extensions)</a:t>
            </a:r>
            <a:r>
              <a:rPr lang="tr-TR" dirty="0">
                <a:solidFill>
                  <a:schemeClr val="bg1"/>
                </a:solidFill>
              </a:rPr>
              <a:t> ?</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739533"/>
            <a:ext cx="9905999" cy="3541714"/>
          </a:xfrm>
        </p:spPr>
        <p:txBody>
          <a:bodyPr/>
          <a:lstStyle/>
          <a:p>
            <a:r>
              <a:rPr lang="tr-TR" dirty="0"/>
              <a:t>Tarayıcı eklentileri tarayıcının işlevlerini arttırmaya yarayan programcıklardır. İşlev arttırmak tüm Chrome uygulaması için geçerli olabildiği gibi sadece spesifik bir ya da bir kaç web sitesinde de geçerli olabilmektedir.</a:t>
            </a:r>
          </a:p>
          <a:p>
            <a:r>
              <a:rPr lang="tr-TR" dirty="0"/>
              <a:t>İyi bir web geliştiricisi iseniz bence çok rahat bir şekilde güzel Google Chrome ve FireFox eklentileri geliştirebilirsiniz. Temelde bu eklentiler içerisinde Javascript, HTML ve CSS kodları barındıran programcıklardır.</a:t>
            </a:r>
          </a:p>
        </p:txBody>
      </p:sp>
      <p:pic>
        <p:nvPicPr>
          <p:cNvPr id="7" name="Picture 6">
            <a:extLst>
              <a:ext uri="{FF2B5EF4-FFF2-40B4-BE49-F238E27FC236}">
                <a16:creationId xmlns:a16="http://schemas.microsoft.com/office/drawing/2014/main" id="{67A93CE3-20F1-42E8-BD6F-B15F209A2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0478" y="4714202"/>
            <a:ext cx="5847868" cy="1525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9409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p:txBody>
          <a:bodyPr/>
          <a:lstStyle/>
          <a:p>
            <a:r>
              <a:rPr lang="tr-TR" dirty="0">
                <a:solidFill>
                  <a:schemeClr val="bg1"/>
                </a:solidFill>
              </a:rPr>
              <a:t>Nerden ekleyebilirz?</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739533"/>
            <a:ext cx="9905999" cy="3541714"/>
          </a:xfrm>
        </p:spPr>
        <p:txBody>
          <a:bodyPr/>
          <a:lstStyle/>
          <a:p>
            <a:r>
              <a:rPr lang="en-US" dirty="0"/>
              <a:t>Chrome: </a:t>
            </a:r>
            <a:r>
              <a:rPr lang="en-US" dirty="0">
                <a:solidFill>
                  <a:schemeClr val="bg2"/>
                </a:solidFill>
                <a:hlinkClick r:id="rId2">
                  <a:extLst>
                    <a:ext uri="{A12FA001-AC4F-418D-AE19-62706E023703}">
                      <ahyp:hlinkClr xmlns:ahyp="http://schemas.microsoft.com/office/drawing/2018/hyperlinkcolor" val="tx"/>
                    </a:ext>
                  </a:extLst>
                </a:hlinkClick>
              </a:rPr>
              <a:t>https://chrome.google.com/webstore/category/extensions</a:t>
            </a:r>
            <a:endParaRPr lang="tr-TR" dirty="0">
              <a:solidFill>
                <a:schemeClr val="bg2"/>
              </a:solidFill>
            </a:endParaRPr>
          </a:p>
          <a:p>
            <a:r>
              <a:rPr lang="en-US" dirty="0" err="1"/>
              <a:t>FireFox</a:t>
            </a:r>
            <a:r>
              <a:rPr lang="en-US" dirty="0"/>
              <a:t>: </a:t>
            </a:r>
            <a:r>
              <a:rPr lang="en-US" dirty="0">
                <a:solidFill>
                  <a:schemeClr val="bg2"/>
                </a:solidFill>
                <a:hlinkClick r:id="rId3">
                  <a:extLst>
                    <a:ext uri="{A12FA001-AC4F-418D-AE19-62706E023703}">
                      <ahyp:hlinkClr xmlns:ahyp="http://schemas.microsoft.com/office/drawing/2018/hyperlinkcolor" val="tx"/>
                    </a:ext>
                  </a:extLst>
                </a:hlinkClick>
              </a:rPr>
              <a:t>https://addons.mozilla.org</a:t>
            </a:r>
            <a:endParaRPr lang="tr-TR" dirty="0">
              <a:solidFill>
                <a:schemeClr val="bg2"/>
              </a:solidFill>
            </a:endParaRPr>
          </a:p>
        </p:txBody>
      </p:sp>
      <p:pic>
        <p:nvPicPr>
          <p:cNvPr id="5" name="Picture 4">
            <a:extLst>
              <a:ext uri="{FF2B5EF4-FFF2-40B4-BE49-F238E27FC236}">
                <a16:creationId xmlns:a16="http://schemas.microsoft.com/office/drawing/2014/main" id="{CB52995D-69E8-4C55-A63B-7C0D998CC734}"/>
              </a:ext>
            </a:extLst>
          </p:cNvPr>
          <p:cNvPicPr>
            <a:picLocks noChangeAspect="1"/>
          </p:cNvPicPr>
          <p:nvPr/>
        </p:nvPicPr>
        <p:blipFill>
          <a:blip r:embed="rId4"/>
          <a:stretch>
            <a:fillRect/>
          </a:stretch>
        </p:blipFill>
        <p:spPr>
          <a:xfrm>
            <a:off x="3488136" y="3045798"/>
            <a:ext cx="5212552" cy="3061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939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uBlock Origin</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7"/>
            <a:ext cx="9905999" cy="3541714"/>
          </a:xfrm>
        </p:spPr>
        <p:txBody>
          <a:bodyPr>
            <a:normAutofit fontScale="85000" lnSpcReduction="20000"/>
          </a:bodyPr>
          <a:lstStyle/>
          <a:p>
            <a:r>
              <a:rPr lang="tr-TR" dirty="0"/>
              <a:t>uBlock Origin, özgür ve açık kaynaklı, farklı tarayıcılarda çalışabilen, içerik filtreleme ve reklam engellemeye yarayan bir tarayıcı eklentisi. Chrome, Chromium, Edge, Firefox, Opera, Pale Moon ve Safari'nin 13'ten eski sürümlerinde kullanılabilir. Benzer işlevler sunan diğer eklentilerden daha az bellek tüketmesiyle bilinir.</a:t>
            </a:r>
            <a:endParaRPr lang="en-US" dirty="0"/>
          </a:p>
          <a:p>
            <a:r>
              <a:rPr lang="tr-TR" dirty="0"/>
              <a:t>AdBlock</a:t>
            </a:r>
          </a:p>
          <a:p>
            <a:r>
              <a:rPr lang="tr-TR" dirty="0"/>
              <a:t>DoNotTrackMe</a:t>
            </a:r>
          </a:p>
          <a:p>
            <a:r>
              <a:rPr lang="tr-TR" dirty="0"/>
              <a:t>Ghostery</a:t>
            </a:r>
          </a:p>
          <a:p>
            <a:r>
              <a:rPr lang="tr-TR" dirty="0"/>
              <a:t>NoScript</a:t>
            </a:r>
          </a:p>
          <a:p>
            <a:r>
              <a:rPr lang="tr-TR" dirty="0"/>
              <a:t>Gizlilik Rozeti</a:t>
            </a:r>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rotWithShape="1">
          <a:blip r:embed="rId2"/>
          <a:srcRect b="1824"/>
          <a:stretch/>
        </p:blipFill>
        <p:spPr>
          <a:xfrm>
            <a:off x="3840008" y="2944020"/>
            <a:ext cx="4511983" cy="3217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811" y="677863"/>
            <a:ext cx="609600" cy="609600"/>
          </a:xfrm>
          <a:prstGeom prst="rect">
            <a:avLst/>
          </a:prstGeom>
        </p:spPr>
      </p:pic>
    </p:spTree>
    <p:extLst>
      <p:ext uri="{BB962C8B-B14F-4D97-AF65-F5344CB8AC3E}">
        <p14:creationId xmlns:p14="http://schemas.microsoft.com/office/powerpoint/2010/main" val="1603388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180B-EC96-4EA4-97D3-926E3345833A}"/>
              </a:ext>
            </a:extLst>
          </p:cNvPr>
          <p:cNvSpPr>
            <a:spLocks noGrp="1"/>
          </p:cNvSpPr>
          <p:nvPr>
            <p:ph type="title"/>
          </p:nvPr>
        </p:nvSpPr>
        <p:spPr/>
        <p:txBody>
          <a:bodyPr/>
          <a:lstStyle/>
          <a:p>
            <a:r>
              <a:rPr lang="tr-TR" dirty="0">
                <a:solidFill>
                  <a:schemeClr val="bg1"/>
                </a:solidFill>
              </a:rPr>
              <a:t>İnternet gizliliği </a:t>
            </a:r>
            <a:r>
              <a:rPr lang="en-US" dirty="0">
                <a:solidFill>
                  <a:schemeClr val="bg1"/>
                </a:solidFill>
              </a:rPr>
              <a:t>(</a:t>
            </a:r>
            <a:r>
              <a:rPr lang="tr-TR" dirty="0">
                <a:solidFill>
                  <a:schemeClr val="bg1"/>
                </a:solidFill>
              </a:rPr>
              <a:t>Privacy</a:t>
            </a:r>
            <a:r>
              <a:rPr lang="en-US" dirty="0">
                <a:solidFill>
                  <a:schemeClr val="bg1"/>
                </a:solidFill>
              </a:rPr>
              <a:t>) :</a:t>
            </a:r>
          </a:p>
        </p:txBody>
      </p:sp>
      <p:sp>
        <p:nvSpPr>
          <p:cNvPr id="3" name="Content Placeholder 2">
            <a:extLst>
              <a:ext uri="{FF2B5EF4-FFF2-40B4-BE49-F238E27FC236}">
                <a16:creationId xmlns:a16="http://schemas.microsoft.com/office/drawing/2014/main" id="{3E045EFE-E795-48F6-BB36-424885EF4F55}"/>
              </a:ext>
            </a:extLst>
          </p:cNvPr>
          <p:cNvSpPr>
            <a:spLocks noGrp="1"/>
          </p:cNvSpPr>
          <p:nvPr>
            <p:ph idx="1"/>
          </p:nvPr>
        </p:nvSpPr>
        <p:spPr>
          <a:xfrm>
            <a:off x="1141412" y="1709162"/>
            <a:ext cx="9905999" cy="3541714"/>
          </a:xfrm>
        </p:spPr>
        <p:txBody>
          <a:bodyPr>
            <a:normAutofit/>
          </a:bodyPr>
          <a:lstStyle/>
          <a:p>
            <a:r>
              <a:rPr lang="en-US" sz="2300" dirty="0"/>
              <a:t>Her g</a:t>
            </a:r>
            <a:r>
              <a:rPr lang="tr-TR" sz="2300" dirty="0"/>
              <a:t>ün her yerde izleniyoruz ve Google</a:t>
            </a:r>
            <a:r>
              <a:rPr lang="en-US" sz="2300" dirty="0"/>
              <a:t>, Facebook, Instagram, Twitter, Microsoft, Apple, Nvidia</a:t>
            </a:r>
            <a:r>
              <a:rPr lang="tr-TR" sz="2300" dirty="0"/>
              <a:t>,</a:t>
            </a:r>
            <a:r>
              <a:rPr lang="en-US" sz="2300" dirty="0"/>
              <a:t> </a:t>
            </a:r>
            <a:r>
              <a:rPr lang="tr-TR" sz="2300" dirty="0"/>
              <a:t>ISP’ler, Devletler</a:t>
            </a:r>
            <a:r>
              <a:rPr lang="en-US" sz="2300" dirty="0"/>
              <a:t> .vs </a:t>
            </a:r>
            <a:r>
              <a:rPr lang="tr-TR" sz="2300" dirty="0"/>
              <a:t>tarafından</a:t>
            </a:r>
            <a:r>
              <a:rPr lang="en-US" sz="2300" dirty="0"/>
              <a:t> </a:t>
            </a:r>
            <a:r>
              <a:rPr lang="tr-TR" sz="2300" dirty="0"/>
              <a:t>verilerimiz toplanıyor</a:t>
            </a:r>
            <a:r>
              <a:rPr lang="en-US" sz="2300" dirty="0"/>
              <a:t>.</a:t>
            </a:r>
          </a:p>
          <a:p>
            <a:r>
              <a:rPr lang="en-US" sz="2300" dirty="0"/>
              <a:t>Ayr</a:t>
            </a:r>
            <a:r>
              <a:rPr lang="tr-TR" sz="2300" dirty="0"/>
              <a:t>ıca cihazlarınız MAC address ve Seriyal numberine göre NSA</a:t>
            </a:r>
            <a:r>
              <a:rPr lang="tr-TR" sz="2000" dirty="0"/>
              <a:t>(</a:t>
            </a:r>
            <a:r>
              <a:rPr lang="en-US" sz="2000" dirty="0"/>
              <a:t>National Security Agency of the United States</a:t>
            </a:r>
            <a:r>
              <a:rPr lang="tr-TR" sz="2000" dirty="0"/>
              <a:t>) </a:t>
            </a:r>
            <a:r>
              <a:rPr lang="tr-TR" sz="2300" dirty="0"/>
              <a:t>tarafından toparlanan milyonlarca veri ve arama kaydı var</a:t>
            </a:r>
            <a:r>
              <a:rPr lang="en-US" sz="2300" dirty="0"/>
              <a:t> </a:t>
            </a:r>
            <a:r>
              <a:rPr lang="tr-TR" sz="2300" dirty="0"/>
              <a:t>sonuç olarak</a:t>
            </a:r>
            <a:r>
              <a:rPr lang="en-US" sz="2300" dirty="0"/>
              <a:t> </a:t>
            </a:r>
            <a:r>
              <a:rPr lang="tr-TR" sz="2300" dirty="0"/>
              <a:t>kendinizden size daha iyi tanıyorlar</a:t>
            </a:r>
            <a:r>
              <a:rPr lang="en-US" sz="2300" dirty="0"/>
              <a:t>!</a:t>
            </a:r>
          </a:p>
        </p:txBody>
      </p:sp>
      <p:pic>
        <p:nvPicPr>
          <p:cNvPr id="5" name="Picture 4">
            <a:extLst>
              <a:ext uri="{FF2B5EF4-FFF2-40B4-BE49-F238E27FC236}">
                <a16:creationId xmlns:a16="http://schemas.microsoft.com/office/drawing/2014/main" id="{7BFA3680-1D9D-4FCA-B2D0-2552D00F02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728" y="4081749"/>
            <a:ext cx="3765365" cy="2510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4247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DuckDuckGo Privacy Essentials</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6"/>
            <a:ext cx="9905999" cy="3800967"/>
          </a:xfrm>
        </p:spPr>
        <p:txBody>
          <a:bodyPr>
            <a:normAutofit fontScale="85000" lnSpcReduction="20000"/>
          </a:bodyPr>
          <a:lstStyle/>
          <a:p>
            <a:r>
              <a:rPr lang="tr-TR" dirty="0"/>
              <a:t>Gizlilik, basitleştirilmiş. Eklentimiz, internet sizi nereye götürürse götürsün, kişisel bilgilerinizin kontrolünü sorunsuz bir şekilde ele almak için ihtiyaç duyduğunuz gizlilik temellerini sağlar: izleyici engelleme, daha akıllı şifreleme, DuckDuckGo özel arama ve daha fazlası.</a:t>
            </a:r>
          </a:p>
          <a:p>
            <a:r>
              <a:rPr lang="tr-TR" dirty="0"/>
              <a:t>DoNotTrackMe</a:t>
            </a:r>
          </a:p>
          <a:p>
            <a:r>
              <a:rPr lang="tr-TR" dirty="0"/>
              <a:t>Search Privately </a:t>
            </a:r>
          </a:p>
          <a:p>
            <a:r>
              <a:rPr lang="tr-TR" dirty="0"/>
              <a:t>Enforce Encryption</a:t>
            </a:r>
          </a:p>
          <a:p>
            <a:r>
              <a:rPr lang="tr-TR" dirty="0"/>
              <a:t>Decode Privacy</a:t>
            </a:r>
            <a:endParaRPr lang="en-US" dirty="0"/>
          </a:p>
          <a:p>
            <a:r>
              <a:rPr lang="en-US" i="1" dirty="0"/>
              <a:t>Signal Your </a:t>
            </a:r>
            <a:r>
              <a:rPr lang="en-US" dirty="0"/>
              <a:t>Privacy</a:t>
            </a:r>
            <a:br>
              <a:rPr lang="en-US" dirty="0"/>
            </a:br>
            <a:r>
              <a:rPr lang="en-US" dirty="0"/>
              <a:t>Preference</a:t>
            </a:r>
            <a:r>
              <a:rPr lang="en-US" i="1" dirty="0"/>
              <a:t> with GPC</a:t>
            </a:r>
            <a:endParaRPr lang="tr-TR" dirty="0"/>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a:blip r:embed="rId2">
            <a:extLst>
              <a:ext uri="{28A0092B-C50C-407E-A947-70E740481C1C}">
                <a14:useLocalDpi xmlns:a14="http://schemas.microsoft.com/office/drawing/2010/main" val="0"/>
              </a:ext>
            </a:extLst>
          </a:blip>
          <a:srcRect l="6182" r="6182"/>
          <a:stretch/>
        </p:blipFill>
        <p:spPr>
          <a:xfrm>
            <a:off x="3840008" y="2944020"/>
            <a:ext cx="4511983" cy="3217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7811" y="677863"/>
            <a:ext cx="609600" cy="609600"/>
          </a:xfrm>
          <a:prstGeom prst="rect">
            <a:avLst/>
          </a:prstGeom>
        </p:spPr>
      </p:pic>
    </p:spTree>
    <p:extLst>
      <p:ext uri="{BB962C8B-B14F-4D97-AF65-F5344CB8AC3E}">
        <p14:creationId xmlns:p14="http://schemas.microsoft.com/office/powerpoint/2010/main" val="268462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HTTPS Everywhere</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6"/>
            <a:ext cx="9905999" cy="3800967"/>
          </a:xfrm>
        </p:spPr>
        <p:txBody>
          <a:bodyPr>
            <a:normAutofit fontScale="85000" lnSpcReduction="10000"/>
          </a:bodyPr>
          <a:lstStyle/>
          <a:p>
            <a:r>
              <a:rPr lang="en-US" dirty="0"/>
              <a:t>Encrypt the Web! Automatically use HTTPS security on many sites.</a:t>
            </a:r>
          </a:p>
          <a:p>
            <a:r>
              <a:rPr lang="en-US" dirty="0"/>
              <a:t>HTTPS Everywhere is an extension created by EFF and the Tor Project which automatically switches thousands of sites from insecure "http" to secure "https".  It will protect you against many forms of surveillance and account hijacking, and some forms of censorship</a:t>
            </a:r>
            <a:r>
              <a:rPr lang="tr-TR" dirty="0"/>
              <a:t>.</a:t>
            </a:r>
            <a:endParaRPr lang="en-US" dirty="0"/>
          </a:p>
          <a:p>
            <a:r>
              <a:rPr lang="tr-TR" dirty="0"/>
              <a:t>Encrypt the Web!</a:t>
            </a:r>
          </a:p>
          <a:p>
            <a:r>
              <a:rPr lang="tr-TR" dirty="0"/>
              <a:t>http to secure https</a:t>
            </a:r>
          </a:p>
          <a:p>
            <a:r>
              <a:rPr lang="en-US" dirty="0"/>
              <a:t>Let’s </a:t>
            </a:r>
            <a:r>
              <a:rPr lang="en-US" dirty="0" err="1"/>
              <a:t>EncryptFree</a:t>
            </a:r>
            <a:r>
              <a:rPr lang="en-US" dirty="0"/>
              <a:t> SSL</a:t>
            </a:r>
            <a:br>
              <a:rPr lang="en-US" dirty="0"/>
            </a:br>
            <a:r>
              <a:rPr lang="en-US" dirty="0"/>
              <a:t>Certificate</a:t>
            </a:r>
            <a:r>
              <a:rPr lang="tr-TR" dirty="0"/>
              <a:t>Decode</a:t>
            </a:r>
            <a:br>
              <a:rPr lang="en-US" dirty="0"/>
            </a:br>
            <a:r>
              <a:rPr lang="tr-TR" dirty="0"/>
              <a:t>Privacy</a:t>
            </a:r>
            <a:endParaRPr lang="en-US" dirty="0"/>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rotWithShape="1">
          <a:blip r:embed="rId2">
            <a:extLst>
              <a:ext uri="{28A0092B-C50C-407E-A947-70E740481C1C}">
                <a14:useLocalDpi xmlns:a14="http://schemas.microsoft.com/office/drawing/2010/main" val="0"/>
              </a:ext>
            </a:extLst>
          </a:blip>
          <a:srcRect l="2316" t="9002" r="2747" b="12984"/>
          <a:stretch/>
        </p:blipFill>
        <p:spPr>
          <a:xfrm>
            <a:off x="3881841" y="3235569"/>
            <a:ext cx="4887883" cy="2510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7811" y="677863"/>
            <a:ext cx="609600" cy="609600"/>
          </a:xfrm>
          <a:prstGeom prst="rect">
            <a:avLst/>
          </a:prstGeom>
        </p:spPr>
      </p:pic>
    </p:spTree>
    <p:extLst>
      <p:ext uri="{BB962C8B-B14F-4D97-AF65-F5344CB8AC3E}">
        <p14:creationId xmlns:p14="http://schemas.microsoft.com/office/powerpoint/2010/main" val="110117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Privacy Badger</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6"/>
            <a:ext cx="9905999" cy="3800967"/>
          </a:xfrm>
        </p:spPr>
        <p:txBody>
          <a:bodyPr>
            <a:normAutofit fontScale="77500" lnSpcReduction="20000"/>
          </a:bodyPr>
          <a:lstStyle/>
          <a:p>
            <a:r>
              <a:rPr lang="tr-TR" dirty="0"/>
              <a:t>Privacy Badger, Electronic Frontier Foundation (EFF) tarafından oluşturulan Google Chrome, Mozilla Firefox, Opera ve Android için Firefox için özgür ve açık kaynaklı kodlu bir tarayıcı uzantısıdır . Amacı, reklamları engelleyerek ve bir kullanıcının web tarayıcısındaki Beni İzleme ayarına uymayan çerezleri izleyerek tüketiciler ve içerik sağlayıcılar arasında internet gizliliğine dengeli bir yaklaşım sağlamaktır.</a:t>
            </a:r>
            <a:endParaRPr lang="en-US" dirty="0"/>
          </a:p>
          <a:p>
            <a:endParaRPr lang="tr-TR" dirty="0"/>
          </a:p>
          <a:p>
            <a:r>
              <a:rPr lang="tr-TR" dirty="0"/>
              <a:t>Do Not Track signal</a:t>
            </a:r>
            <a:endParaRPr lang="en-US" dirty="0"/>
          </a:p>
          <a:p>
            <a:r>
              <a:rPr lang="en-US" dirty="0"/>
              <a:t>removes outgoing</a:t>
            </a:r>
            <a:br>
              <a:rPr lang="en-US" dirty="0"/>
            </a:br>
            <a:r>
              <a:rPr lang="en-US" dirty="0"/>
              <a:t>link click tracking on</a:t>
            </a:r>
            <a:br>
              <a:rPr lang="en-US" dirty="0"/>
            </a:br>
            <a:r>
              <a:rPr lang="en-US" dirty="0"/>
              <a:t>Facebook and</a:t>
            </a:r>
            <a:br>
              <a:rPr lang="en-US" dirty="0"/>
            </a:br>
            <a:r>
              <a:rPr lang="en-US" dirty="0"/>
              <a:t>Google</a:t>
            </a:r>
            <a:endParaRPr lang="tr-TR" dirty="0"/>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a:blip r:embed="rId2">
            <a:extLst>
              <a:ext uri="{28A0092B-C50C-407E-A947-70E740481C1C}">
                <a14:useLocalDpi xmlns:a14="http://schemas.microsoft.com/office/drawing/2010/main" val="0"/>
              </a:ext>
            </a:extLst>
          </a:blip>
          <a:srcRect t="9522" b="9522"/>
          <a:stretch/>
        </p:blipFill>
        <p:spPr>
          <a:xfrm>
            <a:off x="3840008" y="2944020"/>
            <a:ext cx="4511983" cy="32178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37811" y="760921"/>
            <a:ext cx="609600" cy="443484"/>
          </a:xfrm>
          <a:prstGeom prst="rect">
            <a:avLst/>
          </a:prstGeom>
        </p:spPr>
      </p:pic>
    </p:spTree>
    <p:extLst>
      <p:ext uri="{BB962C8B-B14F-4D97-AF65-F5344CB8AC3E}">
        <p14:creationId xmlns:p14="http://schemas.microsoft.com/office/powerpoint/2010/main" val="3539316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Ghostery</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6"/>
            <a:ext cx="9905999" cy="3800967"/>
          </a:xfrm>
        </p:spPr>
        <p:txBody>
          <a:bodyPr>
            <a:normAutofit fontScale="47500" lnSpcReduction="20000"/>
          </a:bodyPr>
          <a:lstStyle/>
          <a:p>
            <a:r>
              <a:rPr lang="tr-TR" dirty="0"/>
              <a:t>Ghostery, ücretsiz ve açık kaynaklı bir gizlilik ve güvenlikle ilgili tarayıcı uzantısı ve mobil tarayıcı uygulamasıdır. Şubat 2017'den itibaren, Alman Cliqz International GmbH (daha önce Ghostery, Inc. ve Better Advertising Project olarak adlandırılan Evidon, Inc.'e aitti) şirketine aittir.</a:t>
            </a:r>
            <a:r>
              <a:rPr lang="en-US" dirty="0"/>
              <a:t> </a:t>
            </a:r>
            <a:r>
              <a:rPr lang="tr-TR" dirty="0"/>
              <a:t>Yazılım ilk olarak David Cancel ve ortakları tarafından geliştirilmiştir.</a:t>
            </a:r>
          </a:p>
          <a:p>
            <a:r>
              <a:rPr lang="tr-TR" dirty="0"/>
              <a:t>Ghostery, bir kullanıcının gezinti alışkanlıklarının HTTP çerezleri aracılığıyla toplanmasını engellemenin yanı sıra, birçok web sayfasına gömülü JavaScript izleyicilerini kaldırmasını sağlar.</a:t>
            </a:r>
          </a:p>
          <a:p>
            <a:r>
              <a:rPr lang="tr-TR" dirty="0"/>
              <a:t>Ghostery, 2020 itibarıyla Mozilla Firefox, Google Chrome, Internet Explorer, Microsoft Edge, Opera, Safari, iOS, Android ve Android için Firefox ile kullanılabilir.</a:t>
            </a:r>
          </a:p>
          <a:p>
            <a:endParaRPr lang="en-US" dirty="0"/>
          </a:p>
          <a:p>
            <a:endParaRPr lang="en-US" dirty="0"/>
          </a:p>
          <a:p>
            <a:endParaRPr lang="en-US" dirty="0"/>
          </a:p>
          <a:p>
            <a:r>
              <a:rPr lang="tr-TR" sz="4200" dirty="0"/>
              <a:t>Block ads</a:t>
            </a:r>
            <a:endParaRPr lang="en-US" sz="4200" dirty="0"/>
          </a:p>
          <a:p>
            <a:r>
              <a:rPr lang="en-US" sz="4200" dirty="0"/>
              <a:t>Protect your privacy</a:t>
            </a:r>
          </a:p>
          <a:p>
            <a:r>
              <a:rPr lang="tr-TR" sz="4200" dirty="0"/>
              <a:t>Browse faster</a:t>
            </a:r>
          </a:p>
          <a:p>
            <a:endParaRPr lang="tr-TR" dirty="0"/>
          </a:p>
          <a:p>
            <a:endParaRPr lang="tr-TR" dirty="0"/>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rotWithShape="1">
          <a:blip r:embed="rId3">
            <a:extLst>
              <a:ext uri="{28A0092B-C50C-407E-A947-70E740481C1C}">
                <a14:useLocalDpi xmlns:a14="http://schemas.microsoft.com/office/drawing/2010/main" val="0"/>
              </a:ext>
            </a:extLst>
          </a:blip>
          <a:srcRect t="8210" b="6909"/>
          <a:stretch/>
        </p:blipFill>
        <p:spPr>
          <a:xfrm>
            <a:off x="3840008" y="2992582"/>
            <a:ext cx="4511983" cy="3169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20869" y="760921"/>
            <a:ext cx="443484" cy="443484"/>
          </a:xfrm>
          <a:prstGeom prst="rect">
            <a:avLst/>
          </a:prstGeom>
        </p:spPr>
      </p:pic>
    </p:spTree>
    <p:extLst>
      <p:ext uri="{BB962C8B-B14F-4D97-AF65-F5344CB8AC3E}">
        <p14:creationId xmlns:p14="http://schemas.microsoft.com/office/powerpoint/2010/main" val="2229736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NoScript</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6"/>
            <a:ext cx="9905999" cy="4242754"/>
          </a:xfrm>
        </p:spPr>
        <p:txBody>
          <a:bodyPr>
            <a:normAutofit fontScale="55000" lnSpcReduction="20000"/>
          </a:bodyPr>
          <a:lstStyle/>
          <a:p>
            <a:r>
              <a:rPr lang="tr-TR" sz="2500" dirty="0"/>
              <a:t>NoScript açık kaynaklı ve ücretsiz bir Google Chrome, Mozilla Firefox, SeaMonkey, Flock ve diğer Mozilla-tabanlı web tarayıcısı eklentisidir.</a:t>
            </a:r>
            <a:r>
              <a:rPr lang="en-US" sz="2500" dirty="0"/>
              <a:t> </a:t>
            </a:r>
            <a:r>
              <a:rPr lang="tr-TR" sz="2500" dirty="0"/>
              <a:t>NoScript web sayfalarında bulunan JavaScript, Java, Flash, Silverlight ve diğer eklenti ve script içeriklerini engeller. Noscript'in içeriklerine izin verilmiş ve verilecek olan güvenilir siteleri kayıt altında bulundurduğu kendine özgü bir güvenilir listesi vardır.</a:t>
            </a:r>
            <a:endParaRPr lang="en-US" sz="2500" dirty="0"/>
          </a:p>
          <a:p>
            <a:r>
              <a:rPr lang="tr-TR" sz="2500" dirty="0"/>
              <a:t>Eklentiyi yükledikten sonra JavaScript, Java, Flash, Silverlight, ve diğer "aktif" içerikler Firefox'ta varsayılan olarak engellenir, bunun nedeni bazı internet sitelerinin kullanıcının bilgisayarını ona haber vermeden bu teknolojileri kullanarak zarar verici davranışlarda bulunmabilmeleridir.</a:t>
            </a:r>
            <a:endParaRPr lang="en-US" dirty="0"/>
          </a:p>
          <a:p>
            <a:r>
              <a:rPr lang="en-US" dirty="0"/>
              <a:t>Winner of the</a:t>
            </a:r>
            <a:br>
              <a:rPr lang="en-US" dirty="0"/>
            </a:br>
            <a:r>
              <a:rPr lang="en-US" dirty="0"/>
              <a:t>"PC World </a:t>
            </a:r>
            <a:r>
              <a:rPr lang="en-US" dirty="0" err="1"/>
              <a:t>World</a:t>
            </a:r>
            <a:r>
              <a:rPr lang="en-US" dirty="0"/>
              <a:t> Class Award“</a:t>
            </a:r>
          </a:p>
          <a:p>
            <a:r>
              <a:rPr lang="en-US" dirty="0"/>
              <a:t>It protects your "trust boundaries“</a:t>
            </a:r>
            <a:br>
              <a:rPr lang="en-US" dirty="0"/>
            </a:br>
            <a:r>
              <a:rPr lang="en-US" dirty="0"/>
              <a:t> against cross-site scripting attacks </a:t>
            </a:r>
            <a:br>
              <a:rPr lang="en-US" dirty="0"/>
            </a:br>
            <a:r>
              <a:rPr lang="en-US" dirty="0"/>
              <a:t>(XSS), cross-zone DNS rebinding / </a:t>
            </a:r>
            <a:br>
              <a:rPr lang="en-US" dirty="0"/>
            </a:br>
            <a:r>
              <a:rPr lang="en-US" dirty="0"/>
              <a:t>CSRF attacks (router hacking), and </a:t>
            </a:r>
            <a:br>
              <a:rPr lang="en-US" dirty="0"/>
            </a:br>
            <a:r>
              <a:rPr lang="en-US" dirty="0"/>
              <a:t>Clickjacking attempts.</a:t>
            </a:r>
          </a:p>
          <a:p>
            <a:r>
              <a:rPr lang="en-US" dirty="0"/>
              <a:t>Protect your privacy</a:t>
            </a:r>
          </a:p>
          <a:p>
            <a:r>
              <a:rPr lang="tr-TR" dirty="0"/>
              <a:t>Privacy policy</a:t>
            </a:r>
            <a:br>
              <a:rPr lang="en-US" dirty="0"/>
            </a:br>
            <a:r>
              <a:rPr lang="tr-TR" dirty="0"/>
              <a:t>(TLTR: zero data collected)</a:t>
            </a:r>
          </a:p>
          <a:p>
            <a:endParaRPr lang="tr-TR" dirty="0"/>
          </a:p>
          <a:p>
            <a:endParaRPr lang="tr-TR" dirty="0"/>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a:blip r:embed="rId3">
            <a:extLst>
              <a:ext uri="{28A0092B-C50C-407E-A947-70E740481C1C}">
                <a14:useLocalDpi xmlns:a14="http://schemas.microsoft.com/office/drawing/2010/main" val="0"/>
              </a:ext>
            </a:extLst>
          </a:blip>
          <a:srcRect t="3623" b="3623"/>
          <a:stretch/>
        </p:blipFill>
        <p:spPr>
          <a:xfrm>
            <a:off x="3840008" y="2992582"/>
            <a:ext cx="4511983" cy="3169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20869" y="760921"/>
            <a:ext cx="443484" cy="4434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0277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243378"/>
            <a:ext cx="9905998" cy="1478570"/>
          </a:xfrm>
        </p:spPr>
        <p:txBody>
          <a:bodyPr/>
          <a:lstStyle/>
          <a:p>
            <a:r>
              <a:rPr lang="tr-TR" dirty="0">
                <a:solidFill>
                  <a:schemeClr val="bg1"/>
                </a:solidFill>
              </a:rPr>
              <a:t>Cookie AutoDelete</a:t>
            </a: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2" y="1335086"/>
            <a:ext cx="9905999" cy="4242754"/>
          </a:xfrm>
        </p:spPr>
        <p:txBody>
          <a:bodyPr>
            <a:normAutofit fontScale="55000" lnSpcReduction="20000"/>
          </a:bodyPr>
          <a:lstStyle/>
          <a:p>
            <a:r>
              <a:rPr lang="tr-TR" sz="2700" dirty="0"/>
              <a:t>Çerezlerinizi kontrol edin! Kapalı sekmelerinizden istenmeyen çerezleri otomatik olarak silin ve istediğiniz çerezleri saklayın.</a:t>
            </a:r>
            <a:endParaRPr lang="en-US" sz="2700" dirty="0"/>
          </a:p>
          <a:p>
            <a:r>
              <a:rPr lang="en-US" sz="2700" dirty="0"/>
              <a:t>Site </a:t>
            </a:r>
            <a:r>
              <a:rPr lang="en-US" sz="2700" dirty="0" err="1"/>
              <a:t>verilerini</a:t>
            </a:r>
            <a:r>
              <a:rPr lang="en-US" sz="2700" dirty="0"/>
              <a:t> </a:t>
            </a:r>
            <a:r>
              <a:rPr lang="en-US" sz="2700" dirty="0" err="1"/>
              <a:t>Beyaz</a:t>
            </a:r>
            <a:r>
              <a:rPr lang="en-US" sz="2700" dirty="0"/>
              <a:t> </a:t>
            </a:r>
            <a:r>
              <a:rPr lang="en-US" sz="2700" dirty="0" err="1"/>
              <a:t>Listede</a:t>
            </a:r>
            <a:r>
              <a:rPr lang="en-US" sz="2700" dirty="0"/>
              <a:t> (</a:t>
            </a:r>
            <a:r>
              <a:rPr lang="en-US" sz="2700" dirty="0" err="1"/>
              <a:t>kalıcı</a:t>
            </a:r>
            <a:r>
              <a:rPr lang="en-US" sz="2700" dirty="0"/>
              <a:t> </a:t>
            </a:r>
            <a:r>
              <a:rPr lang="en-US" sz="2700" dirty="0" err="1"/>
              <a:t>olarak</a:t>
            </a:r>
            <a:r>
              <a:rPr lang="en-US" sz="2700" dirty="0"/>
              <a:t>) </a:t>
            </a:r>
            <a:r>
              <a:rPr lang="en-US" sz="2700" dirty="0" err="1"/>
              <a:t>veya</a:t>
            </a:r>
            <a:r>
              <a:rPr lang="en-US" sz="2700" dirty="0"/>
              <a:t> </a:t>
            </a:r>
            <a:r>
              <a:rPr lang="en-US" sz="2700" dirty="0" err="1"/>
              <a:t>Gri</a:t>
            </a:r>
            <a:r>
              <a:rPr lang="en-US" sz="2700" dirty="0"/>
              <a:t> </a:t>
            </a:r>
            <a:r>
              <a:rPr lang="en-US" sz="2700" dirty="0" err="1"/>
              <a:t>Listede</a:t>
            </a:r>
            <a:r>
              <a:rPr lang="en-US" sz="2700" dirty="0"/>
              <a:t> (</a:t>
            </a:r>
            <a:r>
              <a:rPr lang="en-US" sz="2700" dirty="0" err="1"/>
              <a:t>Tarayıcı</a:t>
            </a:r>
            <a:r>
              <a:rPr lang="en-US" sz="2700" dirty="0"/>
              <a:t> </a:t>
            </a:r>
            <a:r>
              <a:rPr lang="en-US" sz="2700" dirty="0" err="1"/>
              <a:t>yeniden</a:t>
            </a:r>
            <a:r>
              <a:rPr lang="en-US" sz="2700" dirty="0"/>
              <a:t> </a:t>
            </a:r>
            <a:r>
              <a:rPr lang="en-US" sz="2700" dirty="0" err="1"/>
              <a:t>başlatılıncaya</a:t>
            </a:r>
            <a:r>
              <a:rPr lang="en-US" sz="2700" dirty="0"/>
              <a:t> </a:t>
            </a:r>
            <a:r>
              <a:rPr lang="en-US" sz="2700" dirty="0" err="1"/>
              <a:t>kadar</a:t>
            </a:r>
            <a:r>
              <a:rPr lang="en-US" sz="2700" dirty="0"/>
              <a:t>) </a:t>
            </a:r>
            <a:r>
              <a:rPr lang="en-US" sz="2700" dirty="0" err="1"/>
              <a:t>tutmak</a:t>
            </a:r>
            <a:r>
              <a:rPr lang="en-US" sz="2700" dirty="0"/>
              <a:t> </a:t>
            </a:r>
            <a:r>
              <a:rPr lang="en-US" sz="2700" dirty="0" err="1"/>
              <a:t>istediğiniz</a:t>
            </a:r>
            <a:r>
              <a:rPr lang="en-US" sz="2700" dirty="0"/>
              <a:t> </a:t>
            </a:r>
            <a:r>
              <a:rPr lang="en-US" sz="2700" dirty="0" err="1"/>
              <a:t>siteleri</a:t>
            </a:r>
            <a:r>
              <a:rPr lang="en-US" sz="2700" dirty="0"/>
              <a:t> </a:t>
            </a:r>
            <a:r>
              <a:rPr lang="en-US" sz="2700" dirty="0" err="1"/>
              <a:t>ekleyin</a:t>
            </a:r>
            <a:br>
              <a:rPr lang="en-US" sz="2700" dirty="0"/>
            </a:br>
            <a:r>
              <a:rPr lang="en-US" sz="2700" dirty="0" err="1"/>
              <a:t>Açılır</a:t>
            </a:r>
            <a:r>
              <a:rPr lang="en-US" sz="2700" dirty="0"/>
              <a:t> </a:t>
            </a:r>
            <a:r>
              <a:rPr lang="en-US" sz="2700" dirty="0" err="1"/>
              <a:t>pencerede</a:t>
            </a:r>
            <a:r>
              <a:rPr lang="en-US" sz="2700" dirty="0"/>
              <a:t> "</a:t>
            </a:r>
            <a:r>
              <a:rPr lang="en-US" sz="2700" dirty="0" err="1"/>
              <a:t>Otomatik</a:t>
            </a:r>
            <a:r>
              <a:rPr lang="en-US" sz="2700" dirty="0"/>
              <a:t> </a:t>
            </a:r>
            <a:r>
              <a:rPr lang="en-US" sz="2700" dirty="0" err="1"/>
              <a:t>temizleme</a:t>
            </a:r>
            <a:r>
              <a:rPr lang="en-US" sz="2700" dirty="0"/>
              <a:t>" </a:t>
            </a:r>
            <a:r>
              <a:rPr lang="en-US" sz="2700" dirty="0" err="1"/>
              <a:t>veya</a:t>
            </a:r>
            <a:r>
              <a:rPr lang="en-US" sz="2700" dirty="0"/>
              <a:t> </a:t>
            </a:r>
            <a:r>
              <a:rPr lang="en-US" sz="2700" dirty="0" err="1"/>
              <a:t>ayarlarda</a:t>
            </a:r>
            <a:r>
              <a:rPr lang="en-US" sz="2700" dirty="0"/>
              <a:t> "</a:t>
            </a:r>
            <a:r>
              <a:rPr lang="en-US" sz="2700" dirty="0" err="1"/>
              <a:t>Otomatik</a:t>
            </a:r>
            <a:r>
              <a:rPr lang="en-US" sz="2700" dirty="0"/>
              <a:t> </a:t>
            </a:r>
            <a:r>
              <a:rPr lang="en-US" sz="2700" dirty="0" err="1"/>
              <a:t>temizleme</a:t>
            </a:r>
            <a:r>
              <a:rPr lang="en-US" sz="2700" dirty="0"/>
              <a:t>" </a:t>
            </a:r>
            <a:r>
              <a:rPr lang="en-US" sz="2700" dirty="0" err="1"/>
              <a:t>arasında</a:t>
            </a:r>
            <a:r>
              <a:rPr lang="en-US" sz="2700" dirty="0"/>
              <a:t> </a:t>
            </a:r>
            <a:r>
              <a:rPr lang="en-US" sz="2700" dirty="0" err="1"/>
              <a:t>geçiş</a:t>
            </a:r>
            <a:r>
              <a:rPr lang="en-US" sz="2700" dirty="0"/>
              <a:t> </a:t>
            </a:r>
            <a:r>
              <a:rPr lang="en-US" sz="2700" dirty="0" err="1"/>
              <a:t>yapın</a:t>
            </a:r>
            <a:br>
              <a:rPr lang="en-US" sz="2700" dirty="0"/>
            </a:br>
            <a:r>
              <a:rPr lang="en-US" sz="2700" dirty="0" err="1"/>
              <a:t>Kullanılmayan</a:t>
            </a:r>
            <a:r>
              <a:rPr lang="en-US" sz="2700" dirty="0"/>
              <a:t> site </a:t>
            </a:r>
            <a:r>
              <a:rPr lang="en-US" sz="2700" dirty="0" err="1"/>
              <a:t>verilerinin</a:t>
            </a:r>
            <a:r>
              <a:rPr lang="en-US" sz="2700" dirty="0"/>
              <a:t> </a:t>
            </a:r>
            <a:r>
              <a:rPr lang="en-US" sz="2700" dirty="0" err="1"/>
              <a:t>kaybolmasını</a:t>
            </a:r>
            <a:r>
              <a:rPr lang="en-US" sz="2700" dirty="0"/>
              <a:t> </a:t>
            </a:r>
            <a:r>
              <a:rPr lang="en-US" sz="2700" dirty="0" err="1"/>
              <a:t>izleyin</a:t>
            </a:r>
            <a:r>
              <a:rPr lang="en-US" sz="2700" dirty="0"/>
              <a:t> :)</a:t>
            </a:r>
          </a:p>
          <a:p>
            <a:pPr marL="0" indent="0">
              <a:buNone/>
            </a:pPr>
            <a:endParaRPr lang="en-US" dirty="0"/>
          </a:p>
          <a:p>
            <a:r>
              <a:rPr lang="en-US" dirty="0"/>
              <a:t>Auto Deletes Site Data from</a:t>
            </a:r>
            <a:br>
              <a:rPr lang="en-US" dirty="0"/>
            </a:br>
            <a:r>
              <a:rPr lang="en-US" dirty="0"/>
              <a:t>Closed Tabs</a:t>
            </a:r>
          </a:p>
          <a:p>
            <a:r>
              <a:rPr lang="en-US" dirty="0" err="1"/>
              <a:t>WhiteList</a:t>
            </a:r>
            <a:r>
              <a:rPr lang="en-US" dirty="0"/>
              <a:t>/</a:t>
            </a:r>
            <a:r>
              <a:rPr lang="en-US" dirty="0" err="1"/>
              <a:t>GreyList</a:t>
            </a:r>
            <a:r>
              <a:rPr lang="en-US" dirty="0"/>
              <a:t> Support</a:t>
            </a:r>
          </a:p>
          <a:p>
            <a:r>
              <a:rPr lang="en-US" dirty="0"/>
              <a:t>Easily Export/Import your</a:t>
            </a:r>
            <a:br>
              <a:rPr lang="en-US" dirty="0"/>
            </a:br>
            <a:r>
              <a:rPr lang="en-US" dirty="0"/>
              <a:t>Whitelist/</a:t>
            </a:r>
            <a:r>
              <a:rPr lang="en-US" dirty="0" err="1"/>
              <a:t>Greylist</a:t>
            </a:r>
            <a:endParaRPr lang="en-US" dirty="0"/>
          </a:p>
          <a:p>
            <a:r>
              <a:rPr lang="en-US" dirty="0"/>
              <a:t>Clear Site Data for a Domain</a:t>
            </a:r>
          </a:p>
          <a:p>
            <a:r>
              <a:rPr lang="en-US" dirty="0"/>
              <a:t>Supports Manual Mode Cleaning</a:t>
            </a:r>
            <a:br>
              <a:rPr lang="en-US" dirty="0"/>
            </a:br>
            <a:r>
              <a:rPr lang="en-US" dirty="0"/>
              <a:t>from the popup</a:t>
            </a:r>
            <a:endParaRPr lang="tr-TR" dirty="0"/>
          </a:p>
          <a:p>
            <a:endParaRPr lang="tr-TR" dirty="0"/>
          </a:p>
          <a:p>
            <a:endParaRPr lang="tr-TR" dirty="0"/>
          </a:p>
        </p:txBody>
      </p:sp>
      <p:pic>
        <p:nvPicPr>
          <p:cNvPr id="5" name="Picture 4">
            <a:extLst>
              <a:ext uri="{FF2B5EF4-FFF2-40B4-BE49-F238E27FC236}">
                <a16:creationId xmlns:a16="http://schemas.microsoft.com/office/drawing/2014/main" id="{A434E3C9-AE94-4CD7-9E81-8237A3D80B52}"/>
              </a:ext>
            </a:extLst>
          </p:cNvPr>
          <p:cNvPicPr>
            <a:picLocks noChangeAspect="1"/>
          </p:cNvPicPr>
          <p:nvPr/>
        </p:nvPicPr>
        <p:blipFill rotWithShape="1">
          <a:blip r:embed="rId3">
            <a:extLst>
              <a:ext uri="{28A0092B-C50C-407E-A947-70E740481C1C}">
                <a14:useLocalDpi xmlns:a14="http://schemas.microsoft.com/office/drawing/2010/main" val="0"/>
              </a:ext>
            </a:extLst>
          </a:blip>
          <a:srcRect l="14284" t="287" r="3330" b="7124"/>
          <a:stretch/>
        </p:blipFill>
        <p:spPr>
          <a:xfrm>
            <a:off x="3840008" y="2992582"/>
            <a:ext cx="4511983" cy="3169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6AF2A7-D6F6-467D-AF6E-B51A3E8E4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20869" y="760921"/>
            <a:ext cx="443484" cy="4434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61891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65DB-26EA-4EAA-9737-2079E72EA970}"/>
              </a:ext>
            </a:extLst>
          </p:cNvPr>
          <p:cNvSpPr>
            <a:spLocks noGrp="1"/>
          </p:cNvSpPr>
          <p:nvPr>
            <p:ph type="title"/>
          </p:nvPr>
        </p:nvSpPr>
        <p:spPr>
          <a:xfrm>
            <a:off x="1352861" y="676167"/>
            <a:ext cx="9905998" cy="383805"/>
          </a:xfrm>
        </p:spPr>
        <p:txBody>
          <a:bodyPr>
            <a:normAutofit fontScale="90000"/>
          </a:bodyPr>
          <a:lstStyle/>
          <a:p>
            <a:r>
              <a:rPr lang="tr-TR" dirty="0"/>
              <a:t>Kaynaklar :</a:t>
            </a:r>
            <a:endParaRPr lang="en-US" dirty="0">
              <a:solidFill>
                <a:schemeClr val="bg1"/>
              </a:solidFill>
            </a:endParaRPr>
          </a:p>
        </p:txBody>
      </p:sp>
      <p:sp>
        <p:nvSpPr>
          <p:cNvPr id="3" name="Content Placeholder 2">
            <a:extLst>
              <a:ext uri="{FF2B5EF4-FFF2-40B4-BE49-F238E27FC236}">
                <a16:creationId xmlns:a16="http://schemas.microsoft.com/office/drawing/2014/main" id="{F1424877-2148-482A-9503-563C97F6DAAF}"/>
              </a:ext>
            </a:extLst>
          </p:cNvPr>
          <p:cNvSpPr>
            <a:spLocks noGrp="1"/>
          </p:cNvSpPr>
          <p:nvPr>
            <p:ph idx="1"/>
          </p:nvPr>
        </p:nvSpPr>
        <p:spPr>
          <a:xfrm>
            <a:off x="1553637" y="1174272"/>
            <a:ext cx="9905999" cy="5096609"/>
          </a:xfrm>
        </p:spPr>
        <p:txBody>
          <a:bodyPr>
            <a:normAutofit/>
          </a:bodyPr>
          <a:lstStyle/>
          <a:p>
            <a:r>
              <a:rPr lang="en-US" sz="1600" dirty="0">
                <a:solidFill>
                  <a:schemeClr val="bg2"/>
                </a:solidFill>
                <a:hlinkClick r:id="rId2">
                  <a:extLst>
                    <a:ext uri="{A12FA001-AC4F-418D-AE19-62706E023703}">
                      <ahyp:hlinkClr xmlns:ahyp="http://schemas.microsoft.com/office/drawing/2018/hyperlinkcolor" val="tx"/>
                    </a:ext>
                  </a:extLst>
                </a:hlinkClick>
              </a:rPr>
              <a:t>https://en.wikipedia.org/wiki/Parrot_OS</a:t>
            </a:r>
            <a:endParaRPr lang="en-US" sz="1600" dirty="0">
              <a:solidFill>
                <a:schemeClr val="bg2"/>
              </a:solidFill>
            </a:endParaRPr>
          </a:p>
          <a:p>
            <a:r>
              <a:rPr lang="tr-TR" sz="1600" dirty="0">
                <a:solidFill>
                  <a:schemeClr val="bg2"/>
                </a:solidFill>
                <a:hlinkClick r:id="rId3">
                  <a:extLst>
                    <a:ext uri="{A12FA001-AC4F-418D-AE19-62706E023703}">
                      <ahyp:hlinkClr xmlns:ahyp="http://schemas.microsoft.com/office/drawing/2018/hyperlinkcolor" val="tx"/>
                    </a:ext>
                  </a:extLst>
                </a:hlinkClick>
              </a:rPr>
              <a:t>https://wikipedia.org/wiki/UBlock_Origin</a:t>
            </a:r>
            <a:endParaRPr lang="en-US" sz="1600" dirty="0">
              <a:solidFill>
                <a:schemeClr val="bg2"/>
              </a:solidFill>
            </a:endParaRPr>
          </a:p>
          <a:p>
            <a:r>
              <a:rPr lang="tr-TR" sz="1600" dirty="0">
                <a:solidFill>
                  <a:schemeClr val="bg2"/>
                </a:solidFill>
                <a:hlinkClick r:id="rId4">
                  <a:extLst>
                    <a:ext uri="{A12FA001-AC4F-418D-AE19-62706E023703}">
                      <ahyp:hlinkClr xmlns:ahyp="http://schemas.microsoft.com/office/drawing/2018/hyperlinkcolor" val="tx"/>
                    </a:ext>
                  </a:extLst>
                </a:hlinkClick>
              </a:rPr>
              <a:t>https://wikipedia.org/wiki/Ghostery</a:t>
            </a:r>
            <a:endParaRPr lang="en-US" sz="1600" dirty="0">
              <a:solidFill>
                <a:schemeClr val="bg2"/>
              </a:solidFill>
            </a:endParaRPr>
          </a:p>
          <a:p>
            <a:r>
              <a:rPr lang="en-US" sz="1600" dirty="0">
                <a:solidFill>
                  <a:schemeClr val="bg2"/>
                </a:solidFill>
                <a:hlinkClick r:id="rId5">
                  <a:extLst>
                    <a:ext uri="{A12FA001-AC4F-418D-AE19-62706E023703}">
                      <ahyp:hlinkClr xmlns:ahyp="http://schemas.microsoft.com/office/drawing/2018/hyperlinkcolor" val="tx"/>
                    </a:ext>
                  </a:extLst>
                </a:hlinkClick>
              </a:rPr>
              <a:t>https://wikipedia.org/wiki/NoScript</a:t>
            </a:r>
            <a:endParaRPr lang="en-US" sz="1600" dirty="0">
              <a:solidFill>
                <a:schemeClr val="bg2"/>
              </a:solidFill>
            </a:endParaRPr>
          </a:p>
          <a:p>
            <a:r>
              <a:rPr lang="en-US" sz="1600" dirty="0">
                <a:solidFill>
                  <a:schemeClr val="bg2"/>
                </a:solidFill>
                <a:hlinkClick r:id="rId6">
                  <a:extLst>
                    <a:ext uri="{A12FA001-AC4F-418D-AE19-62706E023703}">
                      <ahyp:hlinkClr xmlns:ahyp="http://schemas.microsoft.com/office/drawing/2018/hyperlinkcolor" val="tx"/>
                    </a:ext>
                  </a:extLst>
                </a:hlinkClick>
              </a:rPr>
              <a:t>https://www.milleni.com.tr/blog/teknik/proxy-nedir</a:t>
            </a:r>
            <a:endParaRPr lang="en-US" sz="1600" dirty="0">
              <a:solidFill>
                <a:schemeClr val="bg2"/>
              </a:solidFill>
            </a:endParaRPr>
          </a:p>
          <a:p>
            <a:r>
              <a:rPr lang="en-US" sz="1600" dirty="0">
                <a:solidFill>
                  <a:schemeClr val="bg2"/>
                </a:solidFill>
                <a:hlinkClick r:id="rId7">
                  <a:extLst>
                    <a:ext uri="{A12FA001-AC4F-418D-AE19-62706E023703}">
                      <ahyp:hlinkClr xmlns:ahyp="http://schemas.microsoft.com/office/drawing/2018/hyperlinkcolor" val="tx"/>
                    </a:ext>
                  </a:extLst>
                </a:hlinkClick>
              </a:rPr>
              <a:t>https://en.wikipedia.org/wiki/The_Great_Hack</a:t>
            </a:r>
            <a:endParaRPr lang="tr-TR" sz="1600" dirty="0">
              <a:solidFill>
                <a:schemeClr val="bg2"/>
              </a:solidFill>
            </a:endParaRPr>
          </a:p>
          <a:p>
            <a:r>
              <a:rPr lang="en-US" sz="1600" dirty="0">
                <a:solidFill>
                  <a:schemeClr val="bg2"/>
                </a:solidFill>
                <a:hlinkClick r:id="rId8">
                  <a:extLst>
                    <a:ext uri="{A12FA001-AC4F-418D-AE19-62706E023703}">
                      <ahyp:hlinkClr xmlns:ahyp="http://schemas.microsoft.com/office/drawing/2018/hyperlinkcolor" val="tx"/>
                    </a:ext>
                  </a:extLst>
                </a:hlinkClick>
              </a:rPr>
              <a:t>https://en.wikipedia.org/wiki/Edward_Snowden</a:t>
            </a:r>
            <a:endParaRPr lang="en-US" sz="1600" dirty="0">
              <a:solidFill>
                <a:schemeClr val="bg2"/>
              </a:solidFill>
            </a:endParaRPr>
          </a:p>
          <a:p>
            <a:r>
              <a:rPr lang="tr-TR" sz="1600" dirty="0">
                <a:solidFill>
                  <a:schemeClr val="bg2"/>
                </a:solidFill>
                <a:hlinkClick r:id="rId9">
                  <a:extLst>
                    <a:ext uri="{A12FA001-AC4F-418D-AE19-62706E023703}">
                      <ahyp:hlinkClr xmlns:ahyp="http://schemas.microsoft.com/office/drawing/2018/hyperlinkcolor" val="tx"/>
                    </a:ext>
                  </a:extLst>
                </a:hlinkClick>
              </a:rPr>
              <a:t>https://en.wikipedia.org/wiki/Who_Am_I_(2014_film)</a:t>
            </a:r>
            <a:endParaRPr lang="en-US" sz="1600" dirty="0">
              <a:solidFill>
                <a:schemeClr val="bg2"/>
              </a:solidFill>
            </a:endParaRPr>
          </a:p>
          <a:p>
            <a:r>
              <a:rPr lang="tr-TR" sz="1600" dirty="0">
                <a:solidFill>
                  <a:schemeClr val="bg2"/>
                </a:solidFill>
                <a:hlinkClick r:id="rId10">
                  <a:extLst>
                    <a:ext uri="{A12FA001-AC4F-418D-AE19-62706E023703}">
                      <ahyp:hlinkClr xmlns:ahyp="http://schemas.microsoft.com/office/drawing/2018/hyperlinkcolor" val="tx"/>
                    </a:ext>
                  </a:extLst>
                </a:hlinkClick>
              </a:rPr>
              <a:t>https://hackertarget.com/nmap-online-port-scanner/</a:t>
            </a:r>
            <a:endParaRPr lang="en-US" sz="1600" dirty="0">
              <a:solidFill>
                <a:schemeClr val="bg2"/>
              </a:solidFill>
            </a:endParaRPr>
          </a:p>
          <a:p>
            <a:r>
              <a:rPr lang="en-US" sz="1600" dirty="0">
                <a:solidFill>
                  <a:schemeClr val="bg2"/>
                </a:solidFill>
                <a:hlinkClick r:id="rId11">
                  <a:extLst>
                    <a:ext uri="{A12FA001-AC4F-418D-AE19-62706E023703}">
                      <ahyp:hlinkClr xmlns:ahyp="http://schemas.microsoft.com/office/drawing/2018/hyperlinkcolor" val="tx"/>
                    </a:ext>
                  </a:extLst>
                </a:hlinkClick>
              </a:rPr>
              <a:t>https://dnsdumpster.com/</a:t>
            </a:r>
            <a:endParaRPr lang="en-US" sz="1600" dirty="0">
              <a:solidFill>
                <a:schemeClr val="bg2"/>
              </a:solidFill>
            </a:endParaRPr>
          </a:p>
          <a:p>
            <a:endParaRPr lang="en-US" sz="1600" dirty="0">
              <a:solidFill>
                <a:schemeClr val="bg2"/>
              </a:solidFill>
            </a:endParaRPr>
          </a:p>
          <a:p>
            <a:endParaRPr lang="tr-TR" sz="1600" dirty="0">
              <a:solidFill>
                <a:schemeClr val="bg2"/>
              </a:solidFill>
            </a:endParaRPr>
          </a:p>
        </p:txBody>
      </p:sp>
    </p:spTree>
    <p:extLst>
      <p:ext uri="{BB962C8B-B14F-4D97-AF65-F5344CB8AC3E}">
        <p14:creationId xmlns:p14="http://schemas.microsoft.com/office/powerpoint/2010/main" val="1101656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180B-EC96-4EA4-97D3-926E3345833A}"/>
              </a:ext>
            </a:extLst>
          </p:cNvPr>
          <p:cNvSpPr>
            <a:spLocks noGrp="1"/>
          </p:cNvSpPr>
          <p:nvPr>
            <p:ph type="title"/>
          </p:nvPr>
        </p:nvSpPr>
        <p:spPr>
          <a:xfrm>
            <a:off x="1141413" y="202875"/>
            <a:ext cx="9905998" cy="1478570"/>
          </a:xfrm>
        </p:spPr>
        <p:txBody>
          <a:bodyPr/>
          <a:lstStyle/>
          <a:p>
            <a:r>
              <a:rPr lang="tr-TR" dirty="0">
                <a:solidFill>
                  <a:schemeClr val="bg1"/>
                </a:solidFill>
              </a:rPr>
              <a:t>İnternet gizliliği </a:t>
            </a:r>
            <a:r>
              <a:rPr lang="en-US" dirty="0">
                <a:solidFill>
                  <a:schemeClr val="bg1"/>
                </a:solidFill>
              </a:rPr>
              <a:t>(</a:t>
            </a:r>
            <a:r>
              <a:rPr lang="tr-TR" dirty="0">
                <a:solidFill>
                  <a:schemeClr val="bg1"/>
                </a:solidFill>
              </a:rPr>
              <a:t>Privacy</a:t>
            </a:r>
            <a:r>
              <a:rPr lang="en-US" dirty="0">
                <a:solidFill>
                  <a:schemeClr val="bg1"/>
                </a:solidFill>
              </a:rPr>
              <a:t>) :</a:t>
            </a:r>
          </a:p>
        </p:txBody>
      </p:sp>
      <p:sp>
        <p:nvSpPr>
          <p:cNvPr id="3" name="Content Placeholder 2">
            <a:extLst>
              <a:ext uri="{FF2B5EF4-FFF2-40B4-BE49-F238E27FC236}">
                <a16:creationId xmlns:a16="http://schemas.microsoft.com/office/drawing/2014/main" id="{3E045EFE-E795-48F6-BB36-424885EF4F55}"/>
              </a:ext>
            </a:extLst>
          </p:cNvPr>
          <p:cNvSpPr>
            <a:spLocks noGrp="1"/>
          </p:cNvSpPr>
          <p:nvPr>
            <p:ph idx="1"/>
          </p:nvPr>
        </p:nvSpPr>
        <p:spPr>
          <a:xfrm>
            <a:off x="1141413" y="1209252"/>
            <a:ext cx="9905999" cy="4368584"/>
          </a:xfrm>
        </p:spPr>
        <p:txBody>
          <a:bodyPr>
            <a:normAutofit/>
          </a:bodyPr>
          <a:lstStyle/>
          <a:p>
            <a:pPr algn="l"/>
            <a:r>
              <a:rPr lang="en-US" sz="1700" b="0" i="0" dirty="0">
                <a:solidFill>
                  <a:srgbClr val="E8E6E3"/>
                </a:solidFill>
                <a:effectLst/>
                <a:latin typeface="Linux Libertine"/>
              </a:rPr>
              <a:t>Edward Snowden</a:t>
            </a:r>
            <a:r>
              <a:rPr lang="tr-TR" sz="1700" b="0" i="0" dirty="0">
                <a:solidFill>
                  <a:srgbClr val="E8E6E3"/>
                </a:solidFill>
                <a:effectLst/>
                <a:latin typeface="Linux Libertine"/>
              </a:rPr>
              <a:t> Amerikalı bilgisayar uzmanı, eski Merkezi İstihbarat Teşkilatı (CIA) ve eski Ulusal Güvenlik Dairesi (NSA) çalışanı ifşa eden bilgileri göre NSA’in ulaşabildiği bilgiler, merkezi sunucular üzerinden doğrudan, sesli ya da videolu konuşmalar, fotoğraflar, e-postalar, dökümanlar ve bağlantı loglarıydı. Üstelik suç şüphesi olan kişilerin değil, herkesin bilgilerine ve herhangi bir mahkeme kararı olmaksızın ulaşılıyordu..</a:t>
            </a:r>
          </a:p>
          <a:p>
            <a:pPr algn="l"/>
            <a:r>
              <a:rPr lang="en-US" sz="1700" b="0" i="0" dirty="0" err="1">
                <a:solidFill>
                  <a:srgbClr val="E8E6E3"/>
                </a:solidFill>
                <a:effectLst/>
                <a:latin typeface="Linux Libertine"/>
              </a:rPr>
              <a:t>Kısaca</a:t>
            </a:r>
            <a:r>
              <a:rPr lang="en-US" sz="1700" b="0" i="0" dirty="0">
                <a:solidFill>
                  <a:srgbClr val="E8E6E3"/>
                </a:solidFill>
                <a:effectLst/>
                <a:latin typeface="Linux Libertine"/>
              </a:rPr>
              <a:t> </a:t>
            </a:r>
            <a:r>
              <a:rPr lang="en-US" sz="1700" b="0" i="0" dirty="0" err="1">
                <a:solidFill>
                  <a:srgbClr val="E8E6E3"/>
                </a:solidFill>
                <a:effectLst/>
                <a:latin typeface="Linux Libertine"/>
              </a:rPr>
              <a:t>hatırlatalım</a:t>
            </a:r>
            <a:r>
              <a:rPr lang="en-US" sz="1700" b="0" i="0" dirty="0">
                <a:solidFill>
                  <a:srgbClr val="E8E6E3"/>
                </a:solidFill>
                <a:effectLst/>
                <a:latin typeface="Linux Libertine"/>
              </a:rPr>
              <a:t>; 5 </a:t>
            </a:r>
            <a:r>
              <a:rPr lang="en-US" sz="1700" b="0" i="0" dirty="0" err="1">
                <a:solidFill>
                  <a:srgbClr val="E8E6E3"/>
                </a:solidFill>
                <a:effectLst/>
                <a:latin typeface="Linux Libertine"/>
              </a:rPr>
              <a:t>Haziran</a:t>
            </a:r>
            <a:r>
              <a:rPr lang="en-US" sz="1700" b="0" i="0" dirty="0">
                <a:solidFill>
                  <a:srgbClr val="E8E6E3"/>
                </a:solidFill>
                <a:effectLst/>
                <a:latin typeface="Linux Libertine"/>
              </a:rPr>
              <a:t> 2013’de Guardian </a:t>
            </a:r>
            <a:r>
              <a:rPr lang="en-US" sz="1700" b="0" i="0" dirty="0" err="1">
                <a:solidFill>
                  <a:srgbClr val="E8E6E3"/>
                </a:solidFill>
                <a:effectLst/>
                <a:latin typeface="Linux Libertine"/>
              </a:rPr>
              <a:t>Gazetesi’nde</a:t>
            </a:r>
            <a:r>
              <a:rPr lang="en-US" sz="1700" b="0" i="0" dirty="0">
                <a:solidFill>
                  <a:srgbClr val="E8E6E3"/>
                </a:solidFill>
                <a:effectLst/>
                <a:latin typeface="Linux Libertine"/>
              </a:rPr>
              <a:t> Glenn Greenwald </a:t>
            </a:r>
            <a:r>
              <a:rPr lang="en-US" sz="1700" b="0" i="0" dirty="0" err="1">
                <a:solidFill>
                  <a:srgbClr val="E8E6E3"/>
                </a:solidFill>
                <a:effectLst/>
                <a:latin typeface="Linux Libertine"/>
              </a:rPr>
              <a:t>imzasıyla</a:t>
            </a:r>
            <a:r>
              <a:rPr lang="en-US" sz="1700" b="0" i="0" dirty="0">
                <a:solidFill>
                  <a:srgbClr val="E8E6E3"/>
                </a:solidFill>
                <a:effectLst/>
                <a:latin typeface="Linux Libertine"/>
              </a:rPr>
              <a:t> </a:t>
            </a:r>
            <a:r>
              <a:rPr lang="en-US" sz="1700" b="0" i="0" dirty="0" err="1">
                <a:solidFill>
                  <a:srgbClr val="E8E6E3"/>
                </a:solidFill>
                <a:effectLst/>
                <a:latin typeface="Linux Libertine"/>
              </a:rPr>
              <a:t>yayınlanan</a:t>
            </a:r>
            <a:r>
              <a:rPr lang="en-US" sz="1700" b="0" i="0" dirty="0">
                <a:solidFill>
                  <a:srgbClr val="E8E6E3"/>
                </a:solidFill>
                <a:effectLst/>
                <a:latin typeface="Linux Libertine"/>
              </a:rPr>
              <a:t> ilk </a:t>
            </a:r>
            <a:r>
              <a:rPr lang="en-US" sz="1700" b="0" i="0" dirty="0" err="1">
                <a:solidFill>
                  <a:srgbClr val="E8E6E3"/>
                </a:solidFill>
                <a:effectLst/>
                <a:latin typeface="Linux Libertine"/>
              </a:rPr>
              <a:t>haberde</a:t>
            </a:r>
            <a:r>
              <a:rPr lang="en-US" sz="1700" b="0" i="0" dirty="0">
                <a:solidFill>
                  <a:srgbClr val="E8E6E3"/>
                </a:solidFill>
                <a:effectLst/>
                <a:latin typeface="Linux Libertine"/>
              </a:rPr>
              <a:t>, Washington </a:t>
            </a:r>
            <a:r>
              <a:rPr lang="en-US" sz="1700" b="0" i="0" dirty="0" err="1">
                <a:solidFill>
                  <a:srgbClr val="E8E6E3"/>
                </a:solidFill>
                <a:effectLst/>
                <a:latin typeface="Linux Libertine"/>
              </a:rPr>
              <a:t>Post’un</a:t>
            </a:r>
            <a:r>
              <a:rPr lang="en-US" sz="1700" b="0" i="0" dirty="0">
                <a:solidFill>
                  <a:srgbClr val="E8E6E3"/>
                </a:solidFill>
                <a:effectLst/>
                <a:latin typeface="Linux Libertine"/>
              </a:rPr>
              <a:t> </a:t>
            </a:r>
            <a:r>
              <a:rPr lang="en-US" sz="1700" b="0" i="0" dirty="0" err="1">
                <a:solidFill>
                  <a:srgbClr val="E8E6E3"/>
                </a:solidFill>
                <a:effectLst/>
                <a:latin typeface="Linux Libertine"/>
              </a:rPr>
              <a:t>ele</a:t>
            </a:r>
            <a:r>
              <a:rPr lang="en-US" sz="1700" b="0" i="0" dirty="0">
                <a:solidFill>
                  <a:srgbClr val="E8E6E3"/>
                </a:solidFill>
                <a:effectLst/>
                <a:latin typeface="Linux Libertine"/>
              </a:rPr>
              <a:t> </a:t>
            </a:r>
            <a:r>
              <a:rPr lang="en-US" sz="1700" b="0" i="0" dirty="0" err="1">
                <a:solidFill>
                  <a:srgbClr val="E8E6E3"/>
                </a:solidFill>
                <a:effectLst/>
                <a:latin typeface="Linux Libertine"/>
              </a:rPr>
              <a:t>geçirdiği</a:t>
            </a:r>
            <a:r>
              <a:rPr lang="en-US" sz="1700" b="0" i="0" dirty="0">
                <a:solidFill>
                  <a:srgbClr val="E8E6E3"/>
                </a:solidFill>
                <a:effectLst/>
                <a:latin typeface="Linux Libertine"/>
              </a:rPr>
              <a:t> </a:t>
            </a:r>
            <a:r>
              <a:rPr lang="en-US" sz="1700" b="0" i="0" dirty="0" err="1">
                <a:solidFill>
                  <a:srgbClr val="E8E6E3"/>
                </a:solidFill>
                <a:effectLst/>
                <a:latin typeface="Linux Libertine"/>
              </a:rPr>
              <a:t>çok</a:t>
            </a:r>
            <a:r>
              <a:rPr lang="en-US" sz="1700" b="0" i="0" dirty="0">
                <a:solidFill>
                  <a:srgbClr val="E8E6E3"/>
                </a:solidFill>
                <a:effectLst/>
                <a:latin typeface="Linux Libertine"/>
              </a:rPr>
              <a:t> </a:t>
            </a:r>
            <a:r>
              <a:rPr lang="en-US" sz="1700" b="0" i="0" dirty="0" err="1">
                <a:solidFill>
                  <a:srgbClr val="E8E6E3"/>
                </a:solidFill>
                <a:effectLst/>
                <a:latin typeface="Linux Libertine"/>
              </a:rPr>
              <a:t>gizli</a:t>
            </a:r>
            <a:r>
              <a:rPr lang="en-US" sz="1700" b="0" i="0" dirty="0">
                <a:solidFill>
                  <a:srgbClr val="E8E6E3"/>
                </a:solidFill>
                <a:effectLst/>
                <a:latin typeface="Linux Libertine"/>
              </a:rPr>
              <a:t> </a:t>
            </a:r>
            <a:r>
              <a:rPr lang="en-US" sz="1700" b="0" i="0" dirty="0" err="1">
                <a:solidFill>
                  <a:srgbClr val="E8E6E3"/>
                </a:solidFill>
                <a:effectLst/>
                <a:latin typeface="Linux Libertine"/>
              </a:rPr>
              <a:t>belgeye</a:t>
            </a:r>
            <a:r>
              <a:rPr lang="en-US" sz="1700" b="0" i="0" dirty="0">
                <a:solidFill>
                  <a:srgbClr val="E8E6E3"/>
                </a:solidFill>
                <a:effectLst/>
                <a:latin typeface="Linux Libertine"/>
              </a:rPr>
              <a:t> </a:t>
            </a:r>
            <a:r>
              <a:rPr lang="en-US" sz="1700" b="0" i="0" dirty="0" err="1">
                <a:solidFill>
                  <a:srgbClr val="E8E6E3"/>
                </a:solidFill>
                <a:effectLst/>
                <a:latin typeface="Linux Libertine"/>
              </a:rPr>
              <a:t>göre</a:t>
            </a:r>
            <a:r>
              <a:rPr lang="en-US" sz="1700" b="0" i="0" dirty="0">
                <a:solidFill>
                  <a:srgbClr val="E8E6E3"/>
                </a:solidFill>
                <a:effectLst/>
                <a:latin typeface="Linux Libertine"/>
              </a:rPr>
              <a:t>; </a:t>
            </a:r>
            <a:r>
              <a:rPr lang="en-US" sz="1700" b="0" i="0" dirty="0" err="1">
                <a:solidFill>
                  <a:srgbClr val="E8E6E3"/>
                </a:solidFill>
                <a:effectLst/>
                <a:latin typeface="Linux Libertine"/>
              </a:rPr>
              <a:t>ABD’de</a:t>
            </a:r>
            <a:r>
              <a:rPr lang="en-US" sz="1700" b="0" i="0" dirty="0">
                <a:solidFill>
                  <a:srgbClr val="E8E6E3"/>
                </a:solidFill>
                <a:effectLst/>
                <a:latin typeface="Linux Libertine"/>
              </a:rPr>
              <a:t> </a:t>
            </a:r>
            <a:r>
              <a:rPr lang="en-US" sz="1700" b="0" i="0" dirty="0" err="1">
                <a:solidFill>
                  <a:srgbClr val="E8E6E3"/>
                </a:solidFill>
                <a:effectLst/>
                <a:latin typeface="Linux Libertine"/>
              </a:rPr>
              <a:t>ulusal</a:t>
            </a:r>
            <a:r>
              <a:rPr lang="en-US" sz="1700" b="0" i="0" dirty="0">
                <a:solidFill>
                  <a:srgbClr val="E8E6E3"/>
                </a:solidFill>
                <a:effectLst/>
                <a:latin typeface="Linux Libertine"/>
              </a:rPr>
              <a:t> </a:t>
            </a:r>
            <a:r>
              <a:rPr lang="en-US" sz="1700" b="0" i="0" dirty="0" err="1">
                <a:solidFill>
                  <a:srgbClr val="E8E6E3"/>
                </a:solidFill>
                <a:effectLst/>
                <a:latin typeface="Linux Libertine"/>
              </a:rPr>
              <a:t>güvenlik</a:t>
            </a:r>
            <a:r>
              <a:rPr lang="en-US" sz="1700" b="0" i="0" dirty="0">
                <a:solidFill>
                  <a:srgbClr val="E8E6E3"/>
                </a:solidFill>
                <a:effectLst/>
                <a:latin typeface="Linux Libertine"/>
              </a:rPr>
              <a:t> </a:t>
            </a:r>
            <a:r>
              <a:rPr lang="en-US" sz="1700" b="0" i="0" dirty="0" err="1">
                <a:solidFill>
                  <a:srgbClr val="E8E6E3"/>
                </a:solidFill>
                <a:effectLst/>
                <a:latin typeface="Linux Libertine"/>
              </a:rPr>
              <a:t>kurumları</a:t>
            </a:r>
            <a:r>
              <a:rPr lang="en-US" sz="1700" b="0" i="0" dirty="0">
                <a:solidFill>
                  <a:srgbClr val="E8E6E3"/>
                </a:solidFill>
                <a:effectLst/>
                <a:latin typeface="Linux Libertine"/>
              </a:rPr>
              <a:t> </a:t>
            </a:r>
            <a:r>
              <a:rPr lang="en-US" sz="1700" b="0" i="0" dirty="0" err="1">
                <a:solidFill>
                  <a:srgbClr val="E8E6E3"/>
                </a:solidFill>
                <a:effectLst/>
                <a:latin typeface="Linux Libertine"/>
              </a:rPr>
              <a:t>olan</a:t>
            </a:r>
            <a:r>
              <a:rPr lang="en-US" sz="1700" b="0" i="0" dirty="0">
                <a:solidFill>
                  <a:srgbClr val="E8E6E3"/>
                </a:solidFill>
                <a:effectLst/>
                <a:latin typeface="Linux Libertine"/>
              </a:rPr>
              <a:t> NSA </a:t>
            </a:r>
            <a:r>
              <a:rPr lang="en-US" sz="1700" b="0" i="0" dirty="0" err="1">
                <a:solidFill>
                  <a:srgbClr val="E8E6E3"/>
                </a:solidFill>
                <a:effectLst/>
                <a:latin typeface="Linux Libertine"/>
              </a:rPr>
              <a:t>ve</a:t>
            </a:r>
            <a:r>
              <a:rPr lang="en-US" sz="1700" b="0" i="0" dirty="0">
                <a:solidFill>
                  <a:srgbClr val="E8E6E3"/>
                </a:solidFill>
                <a:effectLst/>
                <a:latin typeface="Linux Libertine"/>
              </a:rPr>
              <a:t> </a:t>
            </a:r>
            <a:r>
              <a:rPr lang="en-US" sz="1700" b="0" i="0" dirty="0" err="1">
                <a:solidFill>
                  <a:srgbClr val="E8E6E3"/>
                </a:solidFill>
                <a:effectLst/>
                <a:latin typeface="Linux Libertine"/>
              </a:rPr>
              <a:t>FBI’ın</a:t>
            </a:r>
            <a:r>
              <a:rPr lang="en-US" sz="1700" b="0" i="0" dirty="0">
                <a:solidFill>
                  <a:srgbClr val="E8E6E3"/>
                </a:solidFill>
                <a:effectLst/>
                <a:latin typeface="Linux Libertine"/>
              </a:rPr>
              <a:t>, </a:t>
            </a:r>
            <a:r>
              <a:rPr lang="en-US" sz="1700" b="0" i="0" dirty="0" err="1">
                <a:solidFill>
                  <a:srgbClr val="E8E6E3"/>
                </a:solidFill>
                <a:effectLst/>
                <a:latin typeface="Linux Libertine"/>
              </a:rPr>
              <a:t>dokuz</a:t>
            </a:r>
            <a:r>
              <a:rPr lang="en-US" sz="1700" b="0" i="0" dirty="0">
                <a:solidFill>
                  <a:srgbClr val="E8E6E3"/>
                </a:solidFill>
                <a:effectLst/>
                <a:latin typeface="Linux Libertine"/>
              </a:rPr>
              <a:t> </a:t>
            </a:r>
            <a:r>
              <a:rPr lang="en-US" sz="1700" b="0" i="0" dirty="0" err="1">
                <a:solidFill>
                  <a:srgbClr val="E8E6E3"/>
                </a:solidFill>
                <a:effectLst/>
                <a:latin typeface="Linux Libertine"/>
              </a:rPr>
              <a:t>büyük</a:t>
            </a:r>
            <a:r>
              <a:rPr lang="en-US" sz="1700" b="0" i="0" dirty="0">
                <a:solidFill>
                  <a:srgbClr val="E8E6E3"/>
                </a:solidFill>
                <a:effectLst/>
                <a:latin typeface="Linux Libertine"/>
              </a:rPr>
              <a:t> internet </a:t>
            </a:r>
            <a:r>
              <a:rPr lang="en-US" sz="1700" b="0" i="0" dirty="0" err="1">
                <a:solidFill>
                  <a:srgbClr val="E8E6E3"/>
                </a:solidFill>
                <a:effectLst/>
                <a:latin typeface="Linux Libertine"/>
              </a:rPr>
              <a:t>firmasının</a:t>
            </a:r>
            <a:r>
              <a:rPr lang="en-US" sz="1700" b="0" i="0" dirty="0">
                <a:solidFill>
                  <a:srgbClr val="E8E6E3"/>
                </a:solidFill>
                <a:effectLst/>
                <a:latin typeface="Linux Libertine"/>
              </a:rPr>
              <a:t> </a:t>
            </a:r>
            <a:r>
              <a:rPr lang="en-US" sz="1700" b="0" i="0" dirty="0" err="1">
                <a:solidFill>
                  <a:srgbClr val="E8E6E3"/>
                </a:solidFill>
                <a:effectLst/>
                <a:latin typeface="Linux Libertine"/>
              </a:rPr>
              <a:t>yani</a:t>
            </a:r>
            <a:r>
              <a:rPr lang="en-US" sz="1700" b="0" i="0" dirty="0">
                <a:solidFill>
                  <a:srgbClr val="E8E6E3"/>
                </a:solidFill>
                <a:effectLst/>
                <a:latin typeface="Linux Libertine"/>
              </a:rPr>
              <a:t> Microsoft, Yahoo, Google, Facebook, </a:t>
            </a:r>
            <a:r>
              <a:rPr lang="en-US" sz="1700" b="0" i="0" dirty="0" err="1">
                <a:solidFill>
                  <a:srgbClr val="E8E6E3"/>
                </a:solidFill>
                <a:effectLst/>
                <a:latin typeface="Linux Libertine"/>
              </a:rPr>
              <a:t>PalTalk</a:t>
            </a:r>
            <a:r>
              <a:rPr lang="en-US" sz="1700" b="0" i="0" dirty="0">
                <a:solidFill>
                  <a:srgbClr val="E8E6E3"/>
                </a:solidFill>
                <a:effectLst/>
                <a:latin typeface="Linux Libertine"/>
              </a:rPr>
              <a:t>, AOL, Skype, YouTube </a:t>
            </a:r>
            <a:r>
              <a:rPr lang="en-US" sz="1700" b="0" i="0" dirty="0" err="1">
                <a:solidFill>
                  <a:srgbClr val="E8E6E3"/>
                </a:solidFill>
                <a:effectLst/>
                <a:latin typeface="Linux Libertine"/>
              </a:rPr>
              <a:t>ve</a:t>
            </a:r>
            <a:r>
              <a:rPr lang="en-US" sz="1700" b="0" i="0" dirty="0">
                <a:solidFill>
                  <a:srgbClr val="E8E6E3"/>
                </a:solidFill>
                <a:effectLst/>
                <a:latin typeface="Linux Libertine"/>
              </a:rPr>
              <a:t> </a:t>
            </a:r>
            <a:r>
              <a:rPr lang="en-US" sz="1700" b="0" i="0" dirty="0" err="1">
                <a:solidFill>
                  <a:srgbClr val="E8E6E3"/>
                </a:solidFill>
                <a:effectLst/>
                <a:latin typeface="Linux Libertine"/>
              </a:rPr>
              <a:t>Apple’ın</a:t>
            </a:r>
            <a:r>
              <a:rPr lang="en-US" sz="1700" b="0" i="0" dirty="0">
                <a:solidFill>
                  <a:srgbClr val="E8E6E3"/>
                </a:solidFill>
                <a:effectLst/>
                <a:latin typeface="Linux Libertine"/>
              </a:rPr>
              <a:t> </a:t>
            </a:r>
            <a:r>
              <a:rPr lang="en-US" sz="1700" b="0" i="0" dirty="0" err="1">
                <a:solidFill>
                  <a:srgbClr val="E8E6E3"/>
                </a:solidFill>
                <a:effectLst/>
                <a:latin typeface="Linux Libertine"/>
              </a:rPr>
              <a:t>sunucularına</a:t>
            </a:r>
            <a:r>
              <a:rPr lang="en-US" sz="1700" b="0" i="0" dirty="0">
                <a:solidFill>
                  <a:srgbClr val="E8E6E3"/>
                </a:solidFill>
                <a:effectLst/>
                <a:latin typeface="Linux Libertine"/>
              </a:rPr>
              <a:t> </a:t>
            </a:r>
            <a:r>
              <a:rPr lang="en-US" sz="1700" b="0" i="0" dirty="0" err="1">
                <a:solidFill>
                  <a:srgbClr val="E8E6E3"/>
                </a:solidFill>
                <a:effectLst/>
                <a:latin typeface="Linux Libertine"/>
              </a:rPr>
              <a:t>doğrudan</a:t>
            </a:r>
            <a:r>
              <a:rPr lang="en-US" sz="1700" b="0" i="0" dirty="0">
                <a:solidFill>
                  <a:srgbClr val="E8E6E3"/>
                </a:solidFill>
                <a:effectLst/>
                <a:latin typeface="Linux Libertine"/>
              </a:rPr>
              <a:t> </a:t>
            </a:r>
            <a:r>
              <a:rPr lang="en-US" sz="1700" b="0" i="0" dirty="0" err="1">
                <a:solidFill>
                  <a:srgbClr val="E8E6E3"/>
                </a:solidFill>
                <a:effectLst/>
                <a:latin typeface="Linux Libertine"/>
              </a:rPr>
              <a:t>bağlanarak</a:t>
            </a:r>
            <a:r>
              <a:rPr lang="en-US" sz="1700" b="0" i="0" dirty="0">
                <a:solidFill>
                  <a:srgbClr val="E8E6E3"/>
                </a:solidFill>
                <a:effectLst/>
                <a:latin typeface="Linux Libertine"/>
              </a:rPr>
              <a:t> </a:t>
            </a:r>
            <a:r>
              <a:rPr lang="en-US" sz="1700" b="0" i="0" dirty="0" err="1">
                <a:solidFill>
                  <a:srgbClr val="E8E6E3"/>
                </a:solidFill>
                <a:effectLst/>
                <a:latin typeface="Linux Libertine"/>
              </a:rPr>
              <a:t>bilgi</a:t>
            </a:r>
            <a:r>
              <a:rPr lang="en-US" sz="1700" b="0" i="0" dirty="0">
                <a:solidFill>
                  <a:srgbClr val="E8E6E3"/>
                </a:solidFill>
                <a:effectLst/>
                <a:latin typeface="Linux Libertine"/>
              </a:rPr>
              <a:t> </a:t>
            </a:r>
            <a:r>
              <a:rPr lang="en-US" sz="1700" b="0" i="0" dirty="0" err="1">
                <a:solidFill>
                  <a:srgbClr val="E8E6E3"/>
                </a:solidFill>
                <a:effectLst/>
                <a:latin typeface="Linux Libertine"/>
              </a:rPr>
              <a:t>topladığı</a:t>
            </a:r>
            <a:r>
              <a:rPr lang="en-US" sz="1700" b="0" i="0" dirty="0">
                <a:solidFill>
                  <a:srgbClr val="E8E6E3"/>
                </a:solidFill>
                <a:effectLst/>
                <a:latin typeface="Linux Libertine"/>
              </a:rPr>
              <a:t>, </a:t>
            </a:r>
            <a:r>
              <a:rPr lang="en-US" sz="1700" b="0" i="0" dirty="0" err="1">
                <a:solidFill>
                  <a:srgbClr val="E8E6E3"/>
                </a:solidFill>
                <a:effectLst/>
                <a:latin typeface="Linux Libertine"/>
              </a:rPr>
              <a:t>takip</a:t>
            </a:r>
            <a:r>
              <a:rPr lang="en-US" sz="1700" b="0" i="0" dirty="0">
                <a:solidFill>
                  <a:srgbClr val="E8E6E3"/>
                </a:solidFill>
                <a:effectLst/>
                <a:latin typeface="Linux Libertine"/>
              </a:rPr>
              <a:t> </a:t>
            </a:r>
            <a:r>
              <a:rPr lang="en-US" sz="1700" b="0" i="0" dirty="0" err="1">
                <a:solidFill>
                  <a:srgbClr val="E8E6E3"/>
                </a:solidFill>
                <a:effectLst/>
                <a:latin typeface="Linux Libertine"/>
              </a:rPr>
              <a:t>için</a:t>
            </a:r>
            <a:r>
              <a:rPr lang="en-US" sz="1700" b="0" i="0" dirty="0">
                <a:solidFill>
                  <a:srgbClr val="E8E6E3"/>
                </a:solidFill>
                <a:effectLst/>
                <a:latin typeface="Linux Libertine"/>
              </a:rPr>
              <a:t> </a:t>
            </a:r>
            <a:r>
              <a:rPr lang="en-US" sz="1700" b="0" i="0" dirty="0" err="1">
                <a:solidFill>
                  <a:srgbClr val="E8E6E3"/>
                </a:solidFill>
                <a:effectLst/>
                <a:latin typeface="Linux Libertine"/>
              </a:rPr>
              <a:t>kullanılan</a:t>
            </a:r>
            <a:r>
              <a:rPr lang="en-US" sz="1700" b="0" i="0" dirty="0">
                <a:solidFill>
                  <a:srgbClr val="E8E6E3"/>
                </a:solidFill>
                <a:effectLst/>
                <a:latin typeface="Linux Libertine"/>
              </a:rPr>
              <a:t> </a:t>
            </a:r>
            <a:r>
              <a:rPr lang="en-US" sz="1700" b="0" i="0" dirty="0" err="1">
                <a:solidFill>
                  <a:srgbClr val="E8E6E3"/>
                </a:solidFill>
                <a:effectLst/>
                <a:latin typeface="Linux Libertine"/>
              </a:rPr>
              <a:t>programın</a:t>
            </a:r>
            <a:r>
              <a:rPr lang="en-US" sz="1700" b="0" i="0" dirty="0">
                <a:solidFill>
                  <a:srgbClr val="E8E6E3"/>
                </a:solidFill>
                <a:effectLst/>
                <a:latin typeface="Linux Libertine"/>
              </a:rPr>
              <a:t> </a:t>
            </a:r>
            <a:r>
              <a:rPr lang="en-US" sz="1700" b="0" i="0" dirty="0" err="1">
                <a:solidFill>
                  <a:srgbClr val="E8E6E3"/>
                </a:solidFill>
                <a:effectLst/>
                <a:latin typeface="Linux Libertine"/>
              </a:rPr>
              <a:t>kod</a:t>
            </a:r>
            <a:r>
              <a:rPr lang="en-US" sz="1700" b="0" i="0" dirty="0">
                <a:solidFill>
                  <a:srgbClr val="E8E6E3"/>
                </a:solidFill>
                <a:effectLst/>
                <a:latin typeface="Linux Libertine"/>
              </a:rPr>
              <a:t> </a:t>
            </a:r>
            <a:r>
              <a:rPr lang="en-US" sz="1700" b="0" i="0" dirty="0" err="1">
                <a:solidFill>
                  <a:srgbClr val="E8E6E3"/>
                </a:solidFill>
                <a:effectLst/>
                <a:latin typeface="Linux Libertine"/>
              </a:rPr>
              <a:t>adının</a:t>
            </a:r>
            <a:r>
              <a:rPr lang="en-US" sz="1700" b="0" i="0" dirty="0">
                <a:solidFill>
                  <a:srgbClr val="E8E6E3"/>
                </a:solidFill>
                <a:effectLst/>
                <a:latin typeface="Linux Libertine"/>
              </a:rPr>
              <a:t> PRISM </a:t>
            </a:r>
            <a:r>
              <a:rPr lang="en-US" sz="1700" b="0" i="0" dirty="0" err="1">
                <a:solidFill>
                  <a:srgbClr val="E8E6E3"/>
                </a:solidFill>
                <a:effectLst/>
                <a:latin typeface="Linux Libertine"/>
              </a:rPr>
              <a:t>olduğu</a:t>
            </a:r>
            <a:r>
              <a:rPr lang="en-US" sz="1700" b="0" i="0" dirty="0">
                <a:solidFill>
                  <a:srgbClr val="E8E6E3"/>
                </a:solidFill>
                <a:effectLst/>
                <a:latin typeface="Linux Libertine"/>
              </a:rPr>
              <a:t> </a:t>
            </a:r>
            <a:r>
              <a:rPr lang="en-US" sz="1700" b="0" i="0" dirty="0" err="1">
                <a:solidFill>
                  <a:srgbClr val="E8E6E3"/>
                </a:solidFill>
                <a:effectLst/>
                <a:latin typeface="Linux Libertine"/>
              </a:rPr>
              <a:t>bildiriliyordu</a:t>
            </a:r>
            <a:r>
              <a:rPr lang="en-US" sz="1700" b="0" i="0" dirty="0">
                <a:solidFill>
                  <a:srgbClr val="E8E6E3"/>
                </a:solidFill>
                <a:effectLst/>
                <a:latin typeface="Linux Libertine"/>
              </a:rPr>
              <a:t>.</a:t>
            </a:r>
            <a:endParaRPr lang="tr-TR" sz="1700" b="0" i="0" dirty="0">
              <a:solidFill>
                <a:srgbClr val="E8E6E3"/>
              </a:solidFill>
              <a:effectLst/>
              <a:latin typeface="Linux Libertine"/>
            </a:endParaRPr>
          </a:p>
          <a:p>
            <a:r>
              <a:rPr lang="tr-TR" sz="1700" dirty="0">
                <a:solidFill>
                  <a:srgbClr val="E8E6E3"/>
                </a:solidFill>
                <a:latin typeface="Linux Libertine"/>
              </a:rPr>
              <a:t>Snowden (2016) filmini izlemenizi tavsiye ederim. </a:t>
            </a:r>
            <a:endParaRPr lang="en-US" sz="1700" b="0" i="0" dirty="0">
              <a:solidFill>
                <a:srgbClr val="E8E6E3"/>
              </a:solidFill>
              <a:effectLst/>
              <a:latin typeface="Linux Libertine"/>
            </a:endParaRPr>
          </a:p>
        </p:txBody>
      </p:sp>
      <p:pic>
        <p:nvPicPr>
          <p:cNvPr id="5" name="Picture 4">
            <a:extLst>
              <a:ext uri="{FF2B5EF4-FFF2-40B4-BE49-F238E27FC236}">
                <a16:creationId xmlns:a16="http://schemas.microsoft.com/office/drawing/2014/main" id="{48C8CF20-01E9-4FB4-895C-9F82187486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4583" y="4273775"/>
            <a:ext cx="3175133" cy="2381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4627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180B-EC96-4EA4-97D3-926E3345833A}"/>
              </a:ext>
            </a:extLst>
          </p:cNvPr>
          <p:cNvSpPr>
            <a:spLocks noGrp="1"/>
          </p:cNvSpPr>
          <p:nvPr>
            <p:ph type="title"/>
          </p:nvPr>
        </p:nvSpPr>
        <p:spPr/>
        <p:txBody>
          <a:bodyPr/>
          <a:lstStyle/>
          <a:p>
            <a:r>
              <a:rPr lang="tr-TR" dirty="0">
                <a:solidFill>
                  <a:schemeClr val="bg1"/>
                </a:solidFill>
              </a:rPr>
              <a:t>İnternet gizliliği </a:t>
            </a:r>
            <a:r>
              <a:rPr lang="en-US" dirty="0">
                <a:solidFill>
                  <a:schemeClr val="bg1"/>
                </a:solidFill>
              </a:rPr>
              <a:t>(</a:t>
            </a:r>
            <a:r>
              <a:rPr lang="tr-TR" dirty="0">
                <a:solidFill>
                  <a:schemeClr val="bg1"/>
                </a:solidFill>
              </a:rPr>
              <a:t>Privacy</a:t>
            </a:r>
            <a:r>
              <a:rPr lang="en-US" dirty="0">
                <a:solidFill>
                  <a:schemeClr val="bg1"/>
                </a:solidFill>
              </a:rPr>
              <a:t>) :</a:t>
            </a:r>
          </a:p>
        </p:txBody>
      </p:sp>
      <p:sp>
        <p:nvSpPr>
          <p:cNvPr id="3" name="Content Placeholder 2">
            <a:extLst>
              <a:ext uri="{FF2B5EF4-FFF2-40B4-BE49-F238E27FC236}">
                <a16:creationId xmlns:a16="http://schemas.microsoft.com/office/drawing/2014/main" id="{3E045EFE-E795-48F6-BB36-424885EF4F55}"/>
              </a:ext>
            </a:extLst>
          </p:cNvPr>
          <p:cNvSpPr>
            <a:spLocks noGrp="1"/>
          </p:cNvSpPr>
          <p:nvPr>
            <p:ph idx="1"/>
          </p:nvPr>
        </p:nvSpPr>
        <p:spPr>
          <a:xfrm>
            <a:off x="1141412" y="2058294"/>
            <a:ext cx="9905999" cy="3541714"/>
          </a:xfrm>
        </p:spPr>
        <p:txBody>
          <a:bodyPr>
            <a:normAutofit/>
          </a:bodyPr>
          <a:lstStyle/>
          <a:p>
            <a:r>
              <a:rPr lang="tr-TR" dirty="0"/>
              <a:t>Burda size nasıl büyük ölçüde gizliliğimizi sağlıyabileceğimizi göstericeğim</a:t>
            </a:r>
            <a:r>
              <a:rPr lang="en-US" dirty="0"/>
              <a:t>.</a:t>
            </a:r>
          </a:p>
          <a:p>
            <a:r>
              <a:rPr lang="tr-TR" dirty="0"/>
              <a:t>Asıl soru bu kaç uygulama silip/yükleyerek %100 verilerimizi ve hareketlerimizi saklayabilir miyiz? Hayır ama büyük ölçüde verilerimizi gizlemiş olup</a:t>
            </a:r>
            <a:r>
              <a:rPr lang="en-US" dirty="0"/>
              <a:t> </a:t>
            </a:r>
            <a:r>
              <a:rPr lang="en-US" dirty="0" err="1"/>
              <a:t>ve</a:t>
            </a:r>
            <a:r>
              <a:rPr lang="en-US" dirty="0"/>
              <a:t> </a:t>
            </a:r>
            <a:r>
              <a:rPr lang="tr-TR" dirty="0"/>
              <a:t>okunamaz hale getirip en azından işi onlar için zorlaştırırız</a:t>
            </a:r>
            <a:r>
              <a:rPr lang="en-US" dirty="0"/>
              <a:t>.</a:t>
            </a:r>
          </a:p>
        </p:txBody>
      </p:sp>
      <p:pic>
        <p:nvPicPr>
          <p:cNvPr id="1026" name="Picture 2" descr="Top 5 Concerns To Focus On For Data Privacy Day">
            <a:extLst>
              <a:ext uri="{FF2B5EF4-FFF2-40B4-BE49-F238E27FC236}">
                <a16:creationId xmlns:a16="http://schemas.microsoft.com/office/drawing/2014/main" id="{7BC60DA5-375B-4E18-91D4-3DB5CA888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8113" y="4207241"/>
            <a:ext cx="3112596" cy="2485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748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435637"/>
            <a:ext cx="9905998" cy="1478570"/>
          </a:xfrm>
        </p:spPr>
        <p:txBody>
          <a:bodyPr/>
          <a:lstStyle/>
          <a:p>
            <a:r>
              <a:rPr lang="tr-TR" dirty="0">
                <a:solidFill>
                  <a:schemeClr val="bg1"/>
                </a:solidFill>
              </a:rPr>
              <a:t>Proxy Nedir?</a:t>
            </a:r>
            <a:r>
              <a:rPr lang="en-US" dirty="0">
                <a:solidFill>
                  <a:schemeClr val="bg1"/>
                </a:solidFill>
              </a:rPr>
              <a:t> </a:t>
            </a:r>
            <a:r>
              <a:rPr lang="tr-TR" dirty="0">
                <a:solidFill>
                  <a:schemeClr val="bg1"/>
                </a:solidFill>
              </a:rPr>
              <a:t>Ne İşe Yarar</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174922"/>
            <a:ext cx="9905999" cy="3541714"/>
          </a:xfrm>
        </p:spPr>
        <p:txBody>
          <a:bodyPr>
            <a:normAutofit fontScale="62500" lnSpcReduction="20000"/>
          </a:bodyPr>
          <a:lstStyle/>
          <a:p>
            <a:pPr marL="0" indent="0">
              <a:buNone/>
            </a:pPr>
            <a:endParaRPr lang="tr-TR" dirty="0"/>
          </a:p>
          <a:p>
            <a:r>
              <a:rPr lang="tr-TR" dirty="0"/>
              <a:t>"Vekil sunucu" ya da "ara sunucu" olarak da bilinen Proxy, bağlanmak istediğiniz siteye başka bir kanal kullanarak geçmenize yarayan bir araçtır. Çevrimiçi olduğunuzda, ziyaret ettiğiniz web sitesi ya da ISS’niz tarafından web sitenizin geçmişi izlenir. Dolayısıyla davranışlarınızı çevrimiçi IP adresleri saptamaya yardımcı olur. IP adresi girmiş olduğunuz web sitesinin konumundan evinizin adresinin belirlenebilmesini sağlayabilir.</a:t>
            </a:r>
          </a:p>
          <a:p>
            <a:r>
              <a:rPr lang="tr-TR" dirty="0"/>
              <a:t>Kullanıcı olarak site adresinizi doğrudan İnternet tarayıcısına yazmak yerine, ücretsiz veya ücretli vekil sunucu hizmeti veren siteye yazabilirsiniz. Sunucu o sayfaya girer ve sizinle sayfanın içeriğini paylaşır. Bağlantı, ara sunucunun IP adresi üzerinden yapılarak, sizin IP adresiniz bağlantı için kullanılmaz. Güvenli ve hızlı bağlantı isteyenler için oldukça avantajlıdır. Kullanışlı bir görünüme sahip birçok özelliği ile sizin talebinize cevap verebilir. Kaynaklara erişim hızını artırır. İnternet kullanımı için doğru bağlantıların kurulduğundan emin olmanızı sağlayabilir. Dahili sistem güvenliğinizi sağlar. Tüm zararlı yazılım ve virüsleri engelleyebilir. Özel güvenlik kontrolünün sağlanabilmesi için destek olabilir. Kolay bir şekilde bölgesel yönlendirmeler yapabilir.</a:t>
            </a:r>
          </a:p>
        </p:txBody>
      </p:sp>
      <p:pic>
        <p:nvPicPr>
          <p:cNvPr id="7" name="Picture 6">
            <a:extLst>
              <a:ext uri="{FF2B5EF4-FFF2-40B4-BE49-F238E27FC236}">
                <a16:creationId xmlns:a16="http://schemas.microsoft.com/office/drawing/2014/main" id="{67A93CE3-20F1-42E8-BD6F-B15F209A22C9}"/>
              </a:ext>
            </a:extLst>
          </p:cNvPr>
          <p:cNvPicPr>
            <a:picLocks noChangeAspect="1"/>
          </p:cNvPicPr>
          <p:nvPr/>
        </p:nvPicPr>
        <p:blipFill rotWithShape="1">
          <a:blip r:embed="rId2">
            <a:extLst>
              <a:ext uri="{28A0092B-C50C-407E-A947-70E740481C1C}">
                <a14:useLocalDpi xmlns:a14="http://schemas.microsoft.com/office/drawing/2010/main" val="0"/>
              </a:ext>
            </a:extLst>
          </a:blip>
          <a:srcRect t="6693" b="8628"/>
          <a:stretch/>
        </p:blipFill>
        <p:spPr>
          <a:xfrm>
            <a:off x="3693698" y="4202181"/>
            <a:ext cx="4801427" cy="2472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7895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a:xfrm>
            <a:off x="1141413" y="419012"/>
            <a:ext cx="9905998" cy="1478570"/>
          </a:xfrm>
        </p:spPr>
        <p:txBody>
          <a:bodyPr/>
          <a:lstStyle/>
          <a:p>
            <a:r>
              <a:rPr lang="tr-TR" dirty="0">
                <a:solidFill>
                  <a:schemeClr val="bg1"/>
                </a:solidFill>
              </a:rPr>
              <a:t>VPN Nedir?</a:t>
            </a:r>
            <a:r>
              <a:rPr lang="en-US" dirty="0">
                <a:solidFill>
                  <a:schemeClr val="bg1"/>
                </a:solidFill>
              </a:rPr>
              <a:t> </a:t>
            </a:r>
            <a:r>
              <a:rPr lang="tr-TR" dirty="0">
                <a:solidFill>
                  <a:schemeClr val="bg1"/>
                </a:solidFill>
              </a:rPr>
              <a:t>Ne İşe Yarar</a:t>
            </a:r>
            <a:r>
              <a:rPr lang="en-US" dirty="0">
                <a:solidFill>
                  <a:schemeClr val="bg1"/>
                </a:solidFill>
              </a:rPr>
              <a:t>?</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158297"/>
            <a:ext cx="9905999" cy="3541714"/>
          </a:xfrm>
        </p:spPr>
        <p:txBody>
          <a:bodyPr>
            <a:normAutofit/>
          </a:bodyPr>
          <a:lstStyle/>
          <a:p>
            <a:pPr marL="0" indent="0">
              <a:buNone/>
            </a:pPr>
            <a:endParaRPr lang="tr-TR" sz="1700" dirty="0"/>
          </a:p>
          <a:p>
            <a:r>
              <a:rPr lang="tr-TR" sz="1700" dirty="0"/>
              <a:t>VPN, "Sanal Özel Ağ" anlamına gelir ve genel ağlar kullanılırken korumalı bir şebeke bağlantısı oluşturmaya olanak verir. VPN programları internet trafiğinizi şifreler ve çevrimiçi kimliğinizi gizler. Böylece üçüncü kişilerin çevrimiçi hareketlerinizi takip etmesi ve veri çalması zorlaşır. Şifreleme gerçek zamanlı olarak gerçekleşir.</a:t>
            </a:r>
          </a:p>
          <a:p>
            <a:r>
              <a:rPr lang="tr-TR" sz="1700" dirty="0"/>
              <a:t>VPN bağlantısı, çevrimiçi veri trafiğinizi gizler ve dışarıdan erişilmelerine engel olur. Şifrelenmeyen veriler, ağa erişimi olan ve görmek isteyen herkes tarafından görüntülenebilir. VPN sayesinde bilgisayar korsanları ve siber suçlular bu verilerin şifresini çözüp verileri kullanamaz.</a:t>
            </a:r>
          </a:p>
        </p:txBody>
      </p:sp>
      <p:pic>
        <p:nvPicPr>
          <p:cNvPr id="7" name="Picture 6">
            <a:extLst>
              <a:ext uri="{FF2B5EF4-FFF2-40B4-BE49-F238E27FC236}">
                <a16:creationId xmlns:a16="http://schemas.microsoft.com/office/drawing/2014/main" id="{67A93CE3-20F1-42E8-BD6F-B15F209A22C9}"/>
              </a:ext>
            </a:extLst>
          </p:cNvPr>
          <p:cNvPicPr>
            <a:picLocks noChangeAspect="1"/>
          </p:cNvPicPr>
          <p:nvPr/>
        </p:nvPicPr>
        <p:blipFill rotWithShape="1">
          <a:blip r:embed="rId2">
            <a:extLst>
              <a:ext uri="{28A0092B-C50C-407E-A947-70E740481C1C}">
                <a14:useLocalDpi xmlns:a14="http://schemas.microsoft.com/office/drawing/2010/main" val="0"/>
              </a:ext>
            </a:extLst>
          </a:blip>
          <a:srcRect l="693" t="12704" b="4038"/>
          <a:stretch/>
        </p:blipFill>
        <p:spPr>
          <a:xfrm>
            <a:off x="3822469" y="4125887"/>
            <a:ext cx="4547062" cy="26322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837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E5D6-1DFE-484A-8428-EDEB77798A6C}"/>
              </a:ext>
            </a:extLst>
          </p:cNvPr>
          <p:cNvSpPr>
            <a:spLocks noGrp="1"/>
          </p:cNvSpPr>
          <p:nvPr>
            <p:ph type="title"/>
          </p:nvPr>
        </p:nvSpPr>
        <p:spPr/>
        <p:txBody>
          <a:bodyPr/>
          <a:lstStyle/>
          <a:p>
            <a:pPr algn="ctr"/>
            <a:r>
              <a:rPr lang="tr-TR" dirty="0">
                <a:solidFill>
                  <a:schemeClr val="bg1"/>
                </a:solidFill>
              </a:rPr>
              <a:t>VPN </a:t>
            </a:r>
            <a:r>
              <a:rPr lang="en-US" sz="2400" dirty="0">
                <a:solidFill>
                  <a:srgbClr val="FF0000"/>
                </a:solidFill>
              </a:rPr>
              <a:t>vs</a:t>
            </a:r>
            <a:r>
              <a:rPr lang="en-US" dirty="0">
                <a:solidFill>
                  <a:schemeClr val="bg1"/>
                </a:solidFill>
              </a:rPr>
              <a:t> proxy</a:t>
            </a:r>
            <a:endParaRPr lang="tr-TR" dirty="0">
              <a:solidFill>
                <a:schemeClr val="bg1"/>
              </a:solidFill>
            </a:endParaRPr>
          </a:p>
        </p:txBody>
      </p:sp>
      <p:sp>
        <p:nvSpPr>
          <p:cNvPr id="3" name="Content Placeholder 2">
            <a:extLst>
              <a:ext uri="{FF2B5EF4-FFF2-40B4-BE49-F238E27FC236}">
                <a16:creationId xmlns:a16="http://schemas.microsoft.com/office/drawing/2014/main" id="{34C42D12-6C76-4A81-AEEB-34255D70E876}"/>
              </a:ext>
            </a:extLst>
          </p:cNvPr>
          <p:cNvSpPr>
            <a:spLocks noGrp="1"/>
          </p:cNvSpPr>
          <p:nvPr>
            <p:ph idx="1"/>
          </p:nvPr>
        </p:nvSpPr>
        <p:spPr>
          <a:xfrm>
            <a:off x="1141413" y="1357803"/>
            <a:ext cx="9905999" cy="3541714"/>
          </a:xfrm>
        </p:spPr>
        <p:txBody>
          <a:bodyPr>
            <a:normAutofit/>
          </a:bodyPr>
          <a:lstStyle/>
          <a:p>
            <a:pPr marL="0" indent="0">
              <a:buNone/>
            </a:pPr>
            <a:endParaRPr lang="tr-TR" sz="1700" dirty="0"/>
          </a:p>
          <a:p>
            <a:r>
              <a:rPr lang="tr-TR" sz="1700" dirty="0"/>
              <a:t>VPN programları internet trafiğinizi şifreler ve çevrimiçi kimliğinizi gizler</a:t>
            </a:r>
            <a:r>
              <a:rPr lang="en-US" sz="1700" dirty="0"/>
              <a:t> </a:t>
            </a:r>
            <a:r>
              <a:rPr lang="en-US" sz="1700" dirty="0" err="1"/>
              <a:t>bu</a:t>
            </a:r>
            <a:r>
              <a:rPr lang="en-US" sz="1700" dirty="0"/>
              <a:t> </a:t>
            </a:r>
            <a:r>
              <a:rPr lang="tr-TR" sz="1700" dirty="0"/>
              <a:t>yüzden</a:t>
            </a:r>
            <a:br>
              <a:rPr lang="tr-TR" sz="1700" dirty="0"/>
            </a:br>
            <a:r>
              <a:rPr lang="tr-TR" sz="1700" dirty="0"/>
              <a:t>kesinlikle tercihimiz VPN</a:t>
            </a:r>
            <a:r>
              <a:rPr lang="en-US" sz="1700" dirty="0"/>
              <a:t>’</a:t>
            </a:r>
            <a:r>
              <a:rPr lang="en-US" sz="1700" dirty="0" err="1"/>
              <a:t>ler</a:t>
            </a:r>
            <a:r>
              <a:rPr lang="en-US" sz="1700" dirty="0"/>
              <a:t> </a:t>
            </a:r>
            <a:r>
              <a:rPr lang="en-US" sz="1800" b="1" dirty="0"/>
              <a:t>ama </a:t>
            </a:r>
            <a:r>
              <a:rPr lang="tr-TR" sz="1800" b="1" dirty="0"/>
              <a:t>şimdi devamını bakmadan FreeVPN ve VPN satın almaya</a:t>
            </a:r>
            <a:r>
              <a:rPr lang="en-US" sz="1800" b="1" dirty="0"/>
              <a:t> </a:t>
            </a:r>
            <a:r>
              <a:rPr lang="en-US" sz="1800" b="1" dirty="0" err="1"/>
              <a:t>giderseniz</a:t>
            </a:r>
            <a:r>
              <a:rPr lang="en-US" sz="1800" b="1" dirty="0"/>
              <a:t> </a:t>
            </a:r>
            <a:r>
              <a:rPr lang="tr-TR" sz="1800" b="1" dirty="0"/>
              <a:t>işte burda size dur demem gerekir çünkü vpn kullansanız bile VPN satan şirketler ve kişiler verilerizi</a:t>
            </a:r>
            <a:r>
              <a:rPr lang="en-US" sz="1800" b="1" dirty="0"/>
              <a:t> </a:t>
            </a:r>
            <a:r>
              <a:rPr lang="tr-TR" sz="1800" b="1" dirty="0"/>
              <a:t>okuyabilir !</a:t>
            </a:r>
          </a:p>
          <a:p>
            <a:r>
              <a:rPr lang="tr-TR" sz="1700" b="1" dirty="0"/>
              <a:t>Peki ne yapmalıyız?</a:t>
            </a:r>
            <a:r>
              <a:rPr lang="tr-TR" sz="1700" dirty="0"/>
              <a:t> Bu sorunun cevabı Kendi VPN’imizi kurmak…</a:t>
            </a:r>
            <a:br>
              <a:rPr lang="tr-TR" sz="1700" dirty="0"/>
            </a:br>
            <a:r>
              <a:rPr lang="tr-TR" sz="1700" dirty="0"/>
              <a:t>Peki bunu nasıl yapacağız? Bir sonraki slaytta göstereceğim.</a:t>
            </a:r>
          </a:p>
        </p:txBody>
      </p:sp>
      <p:pic>
        <p:nvPicPr>
          <p:cNvPr id="7" name="Picture 6">
            <a:extLst>
              <a:ext uri="{FF2B5EF4-FFF2-40B4-BE49-F238E27FC236}">
                <a16:creationId xmlns:a16="http://schemas.microsoft.com/office/drawing/2014/main" id="{67A93CE3-20F1-42E8-BD6F-B15F209A22C9}"/>
              </a:ext>
            </a:extLst>
          </p:cNvPr>
          <p:cNvPicPr>
            <a:picLocks noChangeAspect="1"/>
          </p:cNvPicPr>
          <p:nvPr/>
        </p:nvPicPr>
        <p:blipFill rotWithShape="1">
          <a:blip r:embed="rId2">
            <a:extLst>
              <a:ext uri="{28A0092B-C50C-407E-A947-70E740481C1C}">
                <a14:useLocalDpi xmlns:a14="http://schemas.microsoft.com/office/drawing/2010/main" val="0"/>
              </a:ext>
            </a:extLst>
          </a:blip>
          <a:srcRect l="875" r="10994"/>
          <a:stretch/>
        </p:blipFill>
        <p:spPr>
          <a:xfrm>
            <a:off x="1330033" y="4184078"/>
            <a:ext cx="4971012" cy="2593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DDDB50D0-89D7-4170-BEDA-44D0AC777F79}"/>
              </a:ext>
            </a:extLst>
          </p:cNvPr>
          <p:cNvPicPr>
            <a:picLocks noChangeAspect="1"/>
          </p:cNvPicPr>
          <p:nvPr/>
        </p:nvPicPr>
        <p:blipFill rotWithShape="1">
          <a:blip r:embed="rId3">
            <a:extLst>
              <a:ext uri="{28A0092B-C50C-407E-A947-70E740481C1C}">
                <a14:useLocalDpi xmlns:a14="http://schemas.microsoft.com/office/drawing/2010/main" val="0"/>
              </a:ext>
            </a:extLst>
          </a:blip>
          <a:srcRect l="1202" t="2421" r="603"/>
          <a:stretch/>
        </p:blipFill>
        <p:spPr>
          <a:xfrm>
            <a:off x="6384175" y="4145288"/>
            <a:ext cx="4971012" cy="2632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3538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2263</TotalTime>
  <Words>4591</Words>
  <Application>Microsoft Office PowerPoint</Application>
  <PresentationFormat>Widescreen</PresentationFormat>
  <Paragraphs>243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Ink Free</vt:lpstr>
      <vt:lpstr>Linux Libertine</vt:lpstr>
      <vt:lpstr>Tw Cen MT</vt:lpstr>
      <vt:lpstr>Circuit</vt:lpstr>
      <vt:lpstr>Kişisel gizliliği sağlamak için kullandığım araçlar</vt:lpstr>
      <vt:lpstr>İnternet gizliliği (Privacy) :</vt:lpstr>
      <vt:lpstr>İnternet gizliliği (Privacy) :</vt:lpstr>
      <vt:lpstr>İnternet gizliliği (Privacy) :</vt:lpstr>
      <vt:lpstr>İnternet gizliliği (Privacy) :</vt:lpstr>
      <vt:lpstr>İnternet gizliliği (Privacy) :</vt:lpstr>
      <vt:lpstr>Proxy Nedir? Ne İşe Yarar?</vt:lpstr>
      <vt:lpstr>VPN Nedir? Ne İşe Yarar?</vt:lpstr>
      <vt:lpstr>VPN vs proxy</vt:lpstr>
      <vt:lpstr>Kendi VPN Sunucunuzu Kurun!</vt:lpstr>
      <vt:lpstr>Kendi VPN Sunucunuzu Kurun!</vt:lpstr>
      <vt:lpstr>Kendi VPN Sunucunuzu Kurun!</vt:lpstr>
      <vt:lpstr>Kendi VPN Sunucunuzu Kurun!</vt:lpstr>
      <vt:lpstr>VPN ayarları:</vt:lpstr>
      <vt:lpstr>VPN ayarları:</vt:lpstr>
      <vt:lpstr>VPN ayarları:</vt:lpstr>
      <vt:lpstr>VPN ayarları:</vt:lpstr>
      <vt:lpstr>cihazımızda VPN'imize kurmak:</vt:lpstr>
      <vt:lpstr>cihazımızda VPN'imize kurmak:</vt:lpstr>
      <vt:lpstr>cihazımızda VPN'imize kurmak:</vt:lpstr>
      <vt:lpstr>Cloudflare Warp VPN 1.1.1.1</vt:lpstr>
      <vt:lpstr>Tor (The Onion Router)</vt:lpstr>
      <vt:lpstr>Tor Çalışma Şekli</vt:lpstr>
      <vt:lpstr>Dark Web ve Deep Web Nedir?</vt:lpstr>
      <vt:lpstr>Deep Web Nedir?</vt:lpstr>
      <vt:lpstr>Deep Web Nedir?</vt:lpstr>
      <vt:lpstr>Deep Web Nedir?</vt:lpstr>
      <vt:lpstr>Deep Web’e Giriş Nasıl Yapılır?</vt:lpstr>
      <vt:lpstr>Dark Web (Karanlık Web) Nedir?</vt:lpstr>
      <vt:lpstr>Dark Web’e Girmek Tehlikeli mi?</vt:lpstr>
      <vt:lpstr>Parrot OS</vt:lpstr>
      <vt:lpstr>Parrot OS</vt:lpstr>
      <vt:lpstr>Parrot OS</vt:lpstr>
      <vt:lpstr>DNSdumpster.com</vt:lpstr>
      <vt:lpstr>Nmap Online Port Scanner</vt:lpstr>
      <vt:lpstr>Nmap Online Port Scanner</vt:lpstr>
      <vt:lpstr>Tarayıcı Eklentisi Nedir (extensions) ?</vt:lpstr>
      <vt:lpstr>Nerden ekleyebilirz?</vt:lpstr>
      <vt:lpstr>uBlock Origin</vt:lpstr>
      <vt:lpstr>DuckDuckGo Privacy Essentials</vt:lpstr>
      <vt:lpstr>HTTPS Everywhere</vt:lpstr>
      <vt:lpstr>Privacy Badger</vt:lpstr>
      <vt:lpstr>Ghostery</vt:lpstr>
      <vt:lpstr>NoScript</vt:lpstr>
      <vt:lpstr>Cookie AutoDelete</vt:lpstr>
      <vt:lpstr>Kaynaklar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Kişisel gizliliği sağlamak için kullandığım araçlar</dc:title>
  <dc:creator>arri sh</dc:creator>
  <cp:lastModifiedBy>arri sh</cp:lastModifiedBy>
  <cp:revision>145</cp:revision>
  <dcterms:created xsi:type="dcterms:W3CDTF">2022-04-02T15:09:36Z</dcterms:created>
  <dcterms:modified xsi:type="dcterms:W3CDTF">2022-04-10T10:45:26Z</dcterms:modified>
</cp:coreProperties>
</file>